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6858000" cx="12192000"/>
  <p:notesSz cx="6858000" cy="9144000"/>
  <p:embeddedFontLst>
    <p:embeddedFont>
      <p:font typeface="Tahoma"/>
      <p:regular r:id="rId73"/>
      <p:bold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75" roundtripDataSignature="AMtx7mhzIHmCCwolViCqZT/MoXr08KBex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CB7630B-1B6B-4CF3-A188-35BD42DB97FF}">
  <a:tblStyle styleId="{4CB7630B-1B6B-4CF3-A188-35BD42DB97F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Tahoma-regular.fntdata"/><Relationship Id="rId72" Type="http://schemas.openxmlformats.org/officeDocument/2006/relationships/slide" Target="slides/slide66.xml"/><Relationship Id="rId31" Type="http://schemas.openxmlformats.org/officeDocument/2006/relationships/slide" Target="slides/slide25.xml"/><Relationship Id="rId75" Type="http://customschemas.google.com/relationships/presentationmetadata" Target="metadata"/><Relationship Id="rId30" Type="http://schemas.openxmlformats.org/officeDocument/2006/relationships/slide" Target="slides/slide24.xml"/><Relationship Id="rId74" Type="http://schemas.openxmlformats.org/officeDocument/2006/relationships/font" Target="fonts/Tahoma-bold.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 name="Shape 20"/>
        <p:cNvGrpSpPr/>
        <p:nvPr/>
      </p:nvGrpSpPr>
      <p:grpSpPr>
        <a:xfrm>
          <a:off x="0" y="0"/>
          <a:ext cx="0" cy="0"/>
          <a:chOff x="0" y="0"/>
          <a:chExt cx="0" cy="0"/>
        </a:xfrm>
      </p:grpSpPr>
      <p:sp>
        <p:nvSpPr>
          <p:cNvPr id="21" name="Google Shape;21;p1: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22" name="Google Shape;2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1" name="Google Shape;161;p1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0: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 name="Google Shape;171;p1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2" name="Google Shape;182;p1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2: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5" name="Google Shape;195;p1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8" name="Google Shape;208;p1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1" name="Google Shape;221;p1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5: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3" name="Google Shape;243;p1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6: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6" name="Google Shape;256;p1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7: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8" name="Google Shape;268;p1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1" name="Google Shape;281;p1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9: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 name="Shape 26"/>
        <p:cNvGrpSpPr/>
        <p:nvPr/>
      </p:nvGrpSpPr>
      <p:grpSpPr>
        <a:xfrm>
          <a:off x="0" y="0"/>
          <a:ext cx="0" cy="0"/>
          <a:chOff x="0" y="0"/>
          <a:chExt cx="0" cy="0"/>
        </a:xfrm>
      </p:grpSpPr>
      <p:sp>
        <p:nvSpPr>
          <p:cNvPr id="27" name="Google Shape;2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 name="Google Shape;28;p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3" name="Google Shape;293;p2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0: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3" name="Google Shape;303;p2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1: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3" name="Google Shape;313;p2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2: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4" name="Google Shape;324;p2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3: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4" name="Google Shape;334;p2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4: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4" name="Google Shape;344;p2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5: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3" name="Google Shape;353;p2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6: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4" name="Google Shape;364;p2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5" name="Google Shape;375;p2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8: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6" name="Google Shape;386;p2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9: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 name="Google Shape;36;p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6" name="Google Shape;396;p3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0: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5" name="Google Shape;405;p3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1: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4" name="Google Shape;414;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2: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5" name="Google Shape;425;p3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3: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5" name="Google Shape;435;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4: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6" name="Google Shape;446;p3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5: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9" name="Google Shape;459;p3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6: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0" name="Google Shape;470;p3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7: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1" name="Google Shape;481;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8: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4" name="Google Shape;494;p3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9: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 name="Google Shape;53;p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8" name="Google Shape;508;p4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0: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0" name="Google Shape;520;p4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1: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6" name="Google Shape;546;p4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2: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9" name="Google Shape;569;p4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3: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9" name="Google Shape;579;p4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4: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1" name="Google Shape;591;p4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5: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6" name="Google Shape;606;p4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6: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0" name="Google Shape;620;p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7: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3" name="Google Shape;633;p4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8: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5" name="Google Shape;645;p4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9: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 name="Google Shape;65;p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6" name="Google Shape;656;p5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0: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9" name="Google Shape;669;p5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1: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1" name="Google Shape;681;p5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2: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3" name="Google Shape;693;p5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3: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4" name="Google Shape;704;p5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4: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7" name="Google Shape;717;p5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5: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0" name="Google Shape;730;p5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6: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1" name="Google Shape;741;p5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7: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4" name="Google Shape;754;p5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8: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7" name="Google Shape;767;p5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9: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 name="Google Shape;78;p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8" name="Google Shape;778;p6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0: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1" name="Google Shape;791;p6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1: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2" name="Google Shape;802;p6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2: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5" name="Google Shape;815;p6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3: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7" name="Google Shape;827;p6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4: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8" name="Google Shape;838;p6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65: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66: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848" name="Google Shape;848;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5" name="Google Shape;95;p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 name="Google Shape;105;p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9" name="Google Shape;139;p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9: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68"/>
          <p:cNvSpPr txBox="1"/>
          <p:nvPr>
            <p:ph type="ctrTitle"/>
          </p:nvPr>
        </p:nvSpPr>
        <p:spPr>
          <a:xfrm>
            <a:off x="1524000" y="1122362"/>
            <a:ext cx="9144000" cy="2387600"/>
          </a:xfrm>
          <a:prstGeom prst="rect">
            <a:avLst/>
          </a:prstGeom>
          <a:noFill/>
          <a:ln>
            <a:noFill/>
          </a:ln>
        </p:spPr>
        <p:txBody>
          <a:bodyPr anchorCtr="0" anchor="b" bIns="91425" lIns="91425" spcFirstLastPara="1" rIns="91425" wrap="square" tIns="91425">
            <a:noAutofit/>
          </a:bodyPr>
          <a:lstStyle>
            <a:lvl1pPr lvl="0" marR="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68"/>
          <p:cNvSpPr txBox="1"/>
          <p:nvPr>
            <p:ph idx="1" type="subTitle"/>
          </p:nvPr>
        </p:nvSpPr>
        <p:spPr>
          <a:xfrm>
            <a:off x="1524000" y="3602037"/>
            <a:ext cx="9144000" cy="1655761"/>
          </a:xfrm>
          <a:prstGeom prst="rect">
            <a:avLst/>
          </a:prstGeom>
          <a:noFill/>
          <a:ln>
            <a:noFill/>
          </a:ln>
        </p:spPr>
        <p:txBody>
          <a:bodyPr anchorCtr="0" anchor="t" bIns="91425" lIns="91425" spcFirstLastPara="1" rIns="91425" wrap="square" tIns="91425">
            <a:noAutofit/>
          </a:bodyPr>
          <a:lstStyle>
            <a:lvl1pPr lvl="0" marR="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3" name="Google Shape;13;p68"/>
          <p:cNvSpPr txBox="1"/>
          <p:nvPr>
            <p:ph idx="12" type="sldNum"/>
          </p:nvPr>
        </p:nvSpPr>
        <p:spPr>
          <a:xfrm>
            <a:off x="11506201" y="6492875"/>
            <a:ext cx="4572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14" name="Google Shape;14;p68"/>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69"/>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7" name="Google Shape;17;p69"/>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lvl1pPr indent="-406400" lvl="0" marL="457200" marR="0" algn="l">
              <a:lnSpc>
                <a:spcPct val="90000"/>
              </a:lnSpc>
              <a:spcBef>
                <a:spcPts val="1000"/>
              </a:spcBef>
              <a:spcAft>
                <a:spcPts val="0"/>
              </a:spcAft>
              <a:buClr>
                <a:schemeClr val="dk1"/>
              </a:buClr>
              <a:buSzPts val="2800"/>
              <a:buFont typeface="Noto Sans Symbols"/>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 name="Google Shape;18;p69"/>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19" name="Google Shape;19;p69"/>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67"/>
          <p:cNvSpPr txBox="1"/>
          <p:nvPr>
            <p:ph type="title"/>
          </p:nvPr>
        </p:nvSpPr>
        <p:spPr>
          <a:xfrm>
            <a:off x="10160" y="25400"/>
            <a:ext cx="12105640" cy="6604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67"/>
          <p:cNvSpPr txBox="1"/>
          <p:nvPr>
            <p:ph idx="1" type="body"/>
          </p:nvPr>
        </p:nvSpPr>
        <p:spPr>
          <a:xfrm>
            <a:off x="76200" y="838200"/>
            <a:ext cx="12039599" cy="5338763"/>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67"/>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9" name="Google Shape;9;p67"/>
          <p:cNvSpPr txBox="1"/>
          <p:nvPr>
            <p:ph idx="12" type="sldNum"/>
          </p:nvPr>
        </p:nvSpPr>
        <p:spPr>
          <a:xfrm>
            <a:off x="11506200" y="6497955"/>
            <a:ext cx="533399"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1pPr>
            <a:lvl2pPr indent="0" lvl="1"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2pPr>
            <a:lvl3pPr indent="0" lvl="2"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3pPr>
            <a:lvl4pPr indent="0" lvl="3"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4pPr>
            <a:lvl5pPr indent="0" lvl="4"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5pPr>
            <a:lvl6pPr indent="0" lvl="5"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6pPr>
            <a:lvl7pPr indent="0" lvl="6"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7pPr>
            <a:lvl8pPr indent="0" lvl="7"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8pPr>
            <a:lvl9pPr indent="0" lvl="8"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image" Target="../media/image1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1.jpg"/><Relationship Id="rId4" Type="http://schemas.openxmlformats.org/officeDocument/2006/relationships/image" Target="../media/image1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 name="Shape 23"/>
        <p:cNvGrpSpPr/>
        <p:nvPr/>
      </p:nvGrpSpPr>
      <p:grpSpPr>
        <a:xfrm>
          <a:off x="0" y="0"/>
          <a:ext cx="0" cy="0"/>
          <a:chOff x="0" y="0"/>
          <a:chExt cx="0" cy="0"/>
        </a:xfrm>
      </p:grpSpPr>
      <p:pic>
        <p:nvPicPr>
          <p:cNvPr id="24" name="Google Shape;24;p1"/>
          <p:cNvPicPr preferRelativeResize="0"/>
          <p:nvPr/>
        </p:nvPicPr>
        <p:blipFill rotWithShape="1">
          <a:blip r:embed="rId3">
            <a:alphaModFix/>
          </a:blip>
          <a:srcRect b="0" l="0" r="0" t="0"/>
          <a:stretch/>
        </p:blipFill>
        <p:spPr>
          <a:xfrm>
            <a:off x="0" y="0"/>
            <a:ext cx="12368462" cy="6871366"/>
          </a:xfrm>
          <a:prstGeom prst="rect">
            <a:avLst/>
          </a:prstGeom>
          <a:noFill/>
          <a:ln>
            <a:noFill/>
          </a:ln>
        </p:spPr>
      </p:pic>
      <p:sp>
        <p:nvSpPr>
          <p:cNvPr id="25" name="Google Shape;25;p1"/>
          <p:cNvSpPr/>
          <p:nvPr/>
        </p:nvSpPr>
        <p:spPr>
          <a:xfrm>
            <a:off x="838200" y="2232316"/>
            <a:ext cx="10891684" cy="163121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rPr b="1" i="0" lang="en-US" sz="4800" u="none" cap="none" strike="noStrike">
                <a:solidFill>
                  <a:schemeClr val="lt1"/>
                </a:solidFill>
                <a:latin typeface="Arial"/>
                <a:ea typeface="Arial"/>
                <a:cs typeface="Arial"/>
                <a:sym typeface="Arial"/>
              </a:rPr>
              <a:t>Session 02</a:t>
            </a:r>
            <a:endParaRPr b="1" i="0" sz="4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000"/>
              <a:buFont typeface="Arial"/>
              <a:buNone/>
            </a:pPr>
            <a:r>
              <a:rPr b="1" i="0" lang="en-US" sz="4000" u="none" cap="none" strike="noStrike">
                <a:solidFill>
                  <a:schemeClr val="lt1"/>
                </a:solidFill>
                <a:latin typeface="Arial"/>
                <a:ea typeface="Arial"/>
                <a:cs typeface="Arial"/>
                <a:sym typeface="Arial"/>
              </a:rPr>
              <a:t>Variables and Data Types</a:t>
            </a:r>
            <a:endParaRPr b="1" i="0" sz="40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0"/>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Validity </a:t>
            </a:r>
            <a:endParaRPr>
              <a:latin typeface="Calibri"/>
              <a:ea typeface="Calibri"/>
              <a:cs typeface="Calibri"/>
              <a:sym typeface="Calibri"/>
            </a:endParaRPr>
          </a:p>
        </p:txBody>
      </p:sp>
      <p:sp>
        <p:nvSpPr>
          <p:cNvPr id="165" name="Google Shape;165;p10"/>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39700" lvl="0" marL="228600" marR="0" rtl="0" algn="l">
              <a:lnSpc>
                <a:spcPct val="90000"/>
              </a:lnSpc>
              <a:spcBef>
                <a:spcPts val="0"/>
              </a:spcBef>
              <a:spcAft>
                <a:spcPts val="0"/>
              </a:spcAft>
              <a:buClr>
                <a:schemeClr val="dk1"/>
              </a:buClr>
              <a:buSzPts val="2200"/>
              <a:buFont typeface="Noto Sans Symbols"/>
              <a:buChar char="⮚"/>
            </a:pPr>
            <a:r>
              <a:rPr lang="en-US" sz="2200">
                <a:latin typeface="Calibri"/>
                <a:ea typeface="Calibri"/>
                <a:cs typeface="Calibri"/>
                <a:sym typeface="Calibri"/>
              </a:rPr>
              <a:t>Mentioning a variable’s type and identifier (name) at the time of declaring a variable indicates to the compiler, the name of the variable and the type of data that will be stored. </a:t>
            </a:r>
            <a:endParaRPr/>
          </a:p>
          <a:p>
            <a:pPr indent="-139700" lvl="0" marL="228600" marR="0" rtl="0" algn="l">
              <a:lnSpc>
                <a:spcPct val="90000"/>
              </a:lnSpc>
              <a:spcBef>
                <a:spcPts val="1000"/>
              </a:spcBef>
              <a:spcAft>
                <a:spcPts val="0"/>
              </a:spcAft>
              <a:buClr>
                <a:schemeClr val="dk1"/>
              </a:buClr>
              <a:buSzPts val="2200"/>
              <a:buFont typeface="Noto Sans Symbols"/>
              <a:buChar char="⮚"/>
            </a:pPr>
            <a:r>
              <a:rPr lang="en-US" sz="2200">
                <a:latin typeface="Calibri"/>
                <a:ea typeface="Calibri"/>
                <a:cs typeface="Calibri"/>
                <a:sym typeface="Calibri"/>
              </a:rPr>
              <a:t>An undeclared variable generates an error message. </a:t>
            </a:r>
            <a:endParaRPr/>
          </a:p>
          <a:p>
            <a:pPr indent="-139700" lvl="0" marL="228600" marR="0" rtl="0" algn="l">
              <a:lnSpc>
                <a:spcPct val="90000"/>
              </a:lnSpc>
              <a:spcBef>
                <a:spcPts val="1000"/>
              </a:spcBef>
              <a:spcAft>
                <a:spcPts val="0"/>
              </a:spcAft>
              <a:buClr>
                <a:schemeClr val="dk1"/>
              </a:buClr>
              <a:buSzPts val="2200"/>
              <a:buFont typeface="Noto Sans Symbols"/>
              <a:buChar char="⮚"/>
            </a:pPr>
            <a:r>
              <a:rPr lang="en-US" sz="2200">
                <a:latin typeface="Calibri"/>
                <a:ea typeface="Calibri"/>
                <a:cs typeface="Calibri"/>
                <a:sym typeface="Calibri"/>
              </a:rPr>
              <a:t>The following table displays a list of valid and invalid variable names in C#:</a:t>
            </a:r>
            <a:endParaRPr/>
          </a:p>
          <a:p>
            <a:pPr indent="0" lvl="0" marL="228600" marR="0" rtl="0" algn="l">
              <a:lnSpc>
                <a:spcPct val="90000"/>
              </a:lnSpc>
              <a:spcBef>
                <a:spcPts val="1000"/>
              </a:spcBef>
              <a:spcAft>
                <a:spcPts val="0"/>
              </a:spcAft>
              <a:buClr>
                <a:schemeClr val="dk1"/>
              </a:buClr>
              <a:buSzPts val="1600"/>
              <a:buFont typeface="Noto Sans Symbols"/>
              <a:buNone/>
            </a:pPr>
            <a:r>
              <a:t/>
            </a:r>
            <a:endParaRPr sz="16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50800" lvl="0" marL="228600" rtl="0" algn="l">
              <a:lnSpc>
                <a:spcPct val="90000"/>
              </a:lnSpc>
              <a:spcBef>
                <a:spcPts val="1000"/>
              </a:spcBef>
              <a:spcAft>
                <a:spcPts val="0"/>
              </a:spcAft>
              <a:buSzPts val="1800"/>
              <a:buFont typeface="Noto Sans Symbols"/>
              <a:buNone/>
            </a:pPr>
            <a:r>
              <a:rPr lang="en-US" sz="1800">
                <a:latin typeface="Arial"/>
                <a:ea typeface="Arial"/>
                <a:cs typeface="Arial"/>
                <a:sym typeface="Arial"/>
              </a:rPr>
              <a:t>   </a:t>
            </a:r>
            <a:endParaRPr/>
          </a:p>
          <a:p>
            <a:pPr indent="-50800" lvl="0" marL="228600" rtl="0" algn="l">
              <a:lnSpc>
                <a:spcPct val="90000"/>
              </a:lnSpc>
              <a:spcBef>
                <a:spcPts val="1000"/>
              </a:spcBef>
              <a:spcAft>
                <a:spcPts val="0"/>
              </a:spcAft>
              <a:buSzPts val="1800"/>
              <a:buFont typeface="Noto Sans Symbols"/>
              <a:buNone/>
            </a:pPr>
            <a:r>
              <a:t/>
            </a:r>
            <a:endParaRPr sz="1800">
              <a:latin typeface="Arial"/>
              <a:ea typeface="Arial"/>
              <a:cs typeface="Arial"/>
              <a:sym typeface="Arial"/>
            </a:endParaRPr>
          </a:p>
        </p:txBody>
      </p:sp>
      <p:sp>
        <p:nvSpPr>
          <p:cNvPr id="166" name="Google Shape;166;p10"/>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graphicFrame>
        <p:nvGraphicFramePr>
          <p:cNvPr id="167" name="Google Shape;167;p10"/>
          <p:cNvGraphicFramePr/>
          <p:nvPr/>
        </p:nvGraphicFramePr>
        <p:xfrm>
          <a:off x="2667000" y="3209926"/>
          <a:ext cx="3000000" cy="3000000"/>
        </p:xfrm>
        <a:graphic>
          <a:graphicData uri="http://schemas.openxmlformats.org/drawingml/2006/table">
            <a:tbl>
              <a:tblPr>
                <a:noFill/>
                <a:tableStyleId>{4CB7630B-1B6B-4CF3-A188-35BD42DB97FF}</a:tableStyleId>
              </a:tblPr>
              <a:tblGrid>
                <a:gridCol w="2209800"/>
                <a:gridCol w="5410200"/>
              </a:tblGrid>
              <a:tr h="303200">
                <a:tc>
                  <a:txBody>
                    <a:bodyPr/>
                    <a:lstStyle/>
                    <a:p>
                      <a:pPr indent="0" lvl="0" marL="0" marR="0" rtl="0" algn="ctr">
                        <a:lnSpc>
                          <a:spcPct val="115000"/>
                        </a:lnSpc>
                        <a:spcBef>
                          <a:spcPts val="0"/>
                        </a:spcBef>
                        <a:spcAft>
                          <a:spcPts val="0"/>
                        </a:spcAft>
                        <a:buClr>
                          <a:srgbClr val="000000"/>
                        </a:buClr>
                        <a:buSzPts val="1600"/>
                        <a:buFont typeface="Calibri"/>
                        <a:buNone/>
                      </a:pPr>
                      <a:r>
                        <a:rPr b="1" lang="en-US" sz="1600" u="none" cap="none" strike="noStrike">
                          <a:solidFill>
                            <a:srgbClr val="000000"/>
                          </a:solidFill>
                          <a:latin typeface="Calibri"/>
                          <a:ea typeface="Calibri"/>
                          <a:cs typeface="Calibri"/>
                          <a:sym typeface="Calibri"/>
                        </a:rPr>
                        <a:t>Variable Name</a:t>
                      </a:r>
                      <a:endParaRPr sz="18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600"/>
                        <a:buFont typeface="Calibri"/>
                        <a:buNone/>
                      </a:pPr>
                      <a:r>
                        <a:rPr b="1" lang="en-US" sz="1600" u="none" cap="none" strike="noStrike">
                          <a:solidFill>
                            <a:srgbClr val="000000"/>
                          </a:solidFill>
                          <a:latin typeface="Calibri"/>
                          <a:ea typeface="Calibri"/>
                          <a:cs typeface="Calibri"/>
                          <a:sym typeface="Calibri"/>
                        </a:rPr>
                        <a:t>Valid/Invalid</a:t>
                      </a:r>
                      <a:endParaRPr sz="18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303200">
                <a:tc>
                  <a:txBody>
                    <a:bodyPr/>
                    <a:lstStyle/>
                    <a:p>
                      <a:pPr indent="0" lvl="0" marL="0" marR="0" rtl="0" algn="just">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Employee</a:t>
                      </a:r>
                      <a:endParaRPr sz="18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Valid</a:t>
                      </a:r>
                      <a:endParaRPr sz="18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03200">
                <a:tc>
                  <a:txBody>
                    <a:bodyPr/>
                    <a:lstStyle/>
                    <a:p>
                      <a:pPr indent="0" lvl="0" marL="0" marR="0" rtl="0" algn="just">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student</a:t>
                      </a:r>
                      <a:endParaRPr sz="18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Valid</a:t>
                      </a:r>
                      <a:endParaRPr sz="18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03200">
                <a:tc>
                  <a:txBody>
                    <a:bodyPr/>
                    <a:lstStyle/>
                    <a:p>
                      <a:pPr indent="0" lvl="0" marL="0" marR="0" rtl="0" algn="just">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_Name</a:t>
                      </a:r>
                      <a:endParaRPr sz="18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Valid</a:t>
                      </a:r>
                      <a:endParaRPr sz="18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03200">
                <a:tc>
                  <a:txBody>
                    <a:bodyPr/>
                    <a:lstStyle/>
                    <a:p>
                      <a:pPr indent="0" lvl="0" marL="0" marR="0" rtl="0" algn="just">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Emp_Name</a:t>
                      </a:r>
                      <a:endParaRPr sz="18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Valid</a:t>
                      </a:r>
                      <a:endParaRPr sz="18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26725">
                <a:tc>
                  <a:txBody>
                    <a:bodyPr/>
                    <a:lstStyle/>
                    <a:p>
                      <a:pPr indent="0" lvl="0" marL="0" marR="0" rtl="0" algn="just">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@goto</a:t>
                      </a:r>
                      <a:endParaRPr sz="18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Valid</a:t>
                      </a:r>
                      <a:endParaRPr sz="18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03200">
                <a:tc>
                  <a:txBody>
                    <a:bodyPr/>
                    <a:lstStyle/>
                    <a:p>
                      <a:pPr indent="0" lvl="0" marL="0" marR="0" rtl="0" algn="just">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static</a:t>
                      </a:r>
                      <a:endParaRPr sz="18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Invalid as it is a keyword</a:t>
                      </a:r>
                      <a:endParaRPr sz="18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440600">
                <a:tc>
                  <a:txBody>
                    <a:bodyPr/>
                    <a:lstStyle/>
                    <a:p>
                      <a:pPr indent="0" lvl="0" marL="0" marR="0" rtl="0" algn="just">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4myclass</a:t>
                      </a:r>
                      <a:endParaRPr sz="18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Invalid as a variable cannot start with a digit</a:t>
                      </a:r>
                      <a:endParaRPr sz="18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452000">
                <a:tc>
                  <a:txBody>
                    <a:bodyPr/>
                    <a:lstStyle/>
                    <a:p>
                      <a:pPr indent="0" lvl="0" marL="0" marR="0" rtl="0" algn="just">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Student&amp;Faculty</a:t>
                      </a:r>
                      <a:endParaRPr sz="18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Invalid as a variable cannot have the special character &amp;</a:t>
                      </a:r>
                      <a:endParaRPr sz="18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sp>
        <p:nvSpPr>
          <p:cNvPr id="168" name="Google Shape;168;p10"/>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1"/>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Declaration 1-3</a:t>
            </a:r>
            <a:endParaRPr>
              <a:latin typeface="Calibri"/>
              <a:ea typeface="Calibri"/>
              <a:cs typeface="Calibri"/>
              <a:sym typeface="Calibri"/>
            </a:endParaRPr>
          </a:p>
        </p:txBody>
      </p:sp>
      <p:sp>
        <p:nvSpPr>
          <p:cNvPr id="175" name="Google Shape;175;p11"/>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39700" lvl="0" marL="228600" rtl="0" algn="l">
              <a:lnSpc>
                <a:spcPct val="90000"/>
              </a:lnSpc>
              <a:spcBef>
                <a:spcPts val="0"/>
              </a:spcBef>
              <a:spcAft>
                <a:spcPts val="0"/>
              </a:spcAft>
              <a:buSzPts val="2200"/>
              <a:buChar char="⮚"/>
            </a:pPr>
            <a:r>
              <a:rPr lang="en-US" sz="2200">
                <a:latin typeface="Calibri"/>
                <a:ea typeface="Calibri"/>
                <a:cs typeface="Calibri"/>
                <a:sym typeface="Calibri"/>
              </a:rPr>
              <a:t>In C#, you can declare multiple variables at the same time in the same way you declare a single variable. </a:t>
            </a:r>
            <a:endParaRPr/>
          </a:p>
          <a:p>
            <a:pPr indent="-139700" lvl="0" marL="228600" rtl="0" algn="l">
              <a:lnSpc>
                <a:spcPct val="90000"/>
              </a:lnSpc>
              <a:spcBef>
                <a:spcPts val="1000"/>
              </a:spcBef>
              <a:spcAft>
                <a:spcPts val="0"/>
              </a:spcAft>
              <a:buSzPts val="2200"/>
              <a:buChar char="⮚"/>
            </a:pPr>
            <a:r>
              <a:rPr lang="en-US" sz="2200">
                <a:latin typeface="Calibri"/>
                <a:ea typeface="Calibri"/>
                <a:cs typeface="Calibri"/>
                <a:sym typeface="Calibri"/>
              </a:rPr>
              <a:t>After declaring variables, you need to assign values to them. </a:t>
            </a:r>
            <a:endParaRPr/>
          </a:p>
          <a:p>
            <a:pPr indent="-139700" lvl="0" marL="228600" rtl="0" algn="l">
              <a:lnSpc>
                <a:spcPct val="90000"/>
              </a:lnSpc>
              <a:spcBef>
                <a:spcPts val="1000"/>
              </a:spcBef>
              <a:spcAft>
                <a:spcPts val="0"/>
              </a:spcAft>
              <a:buSzPts val="2200"/>
              <a:buChar char="⮚"/>
            </a:pPr>
            <a:r>
              <a:rPr lang="en-US" sz="2200">
                <a:latin typeface="Calibri"/>
                <a:ea typeface="Calibri"/>
                <a:cs typeface="Calibri"/>
                <a:sym typeface="Calibri"/>
              </a:rPr>
              <a:t>Assigning a value to a variable is called initialization. </a:t>
            </a:r>
            <a:endParaRPr/>
          </a:p>
          <a:p>
            <a:pPr indent="-139700" lvl="0" marL="228600" rtl="0" algn="l">
              <a:lnSpc>
                <a:spcPct val="90000"/>
              </a:lnSpc>
              <a:spcBef>
                <a:spcPts val="1000"/>
              </a:spcBef>
              <a:spcAft>
                <a:spcPts val="0"/>
              </a:spcAft>
              <a:buSzPts val="2200"/>
              <a:buChar char="⮚"/>
            </a:pPr>
            <a:r>
              <a:rPr lang="en-US" sz="2200">
                <a:latin typeface="Calibri"/>
                <a:ea typeface="Calibri"/>
                <a:cs typeface="Calibri"/>
                <a:sym typeface="Calibri"/>
              </a:rPr>
              <a:t>You can assign a value to a variable while declaring it or at a later time.</a:t>
            </a:r>
            <a:endParaRPr/>
          </a:p>
          <a:p>
            <a:pPr indent="-139700" lvl="0" marL="228600" rtl="0" algn="l">
              <a:lnSpc>
                <a:spcPct val="90000"/>
              </a:lnSpc>
              <a:spcBef>
                <a:spcPts val="1000"/>
              </a:spcBef>
              <a:spcAft>
                <a:spcPts val="0"/>
              </a:spcAft>
              <a:buSzPts val="2200"/>
              <a:buChar char="⮚"/>
            </a:pPr>
            <a:r>
              <a:rPr lang="en-US" sz="2200">
                <a:latin typeface="Calibri"/>
                <a:ea typeface="Calibri"/>
                <a:cs typeface="Calibri"/>
                <a:sym typeface="Calibri"/>
              </a:rPr>
              <a:t>The following is the syntax to declare and initialize a single variable:</a:t>
            </a:r>
            <a:endParaRPr/>
          </a:p>
          <a:p>
            <a:pPr indent="0" lvl="0" marL="228600" rtl="0" algn="l">
              <a:lnSpc>
                <a:spcPct val="90000"/>
              </a:lnSpc>
              <a:spcBef>
                <a:spcPts val="1000"/>
              </a:spcBef>
              <a:spcAft>
                <a:spcPts val="0"/>
              </a:spcAft>
              <a:buSzPts val="2400"/>
              <a:buNone/>
            </a:pPr>
            <a:r>
              <a:t/>
            </a:r>
            <a:endParaRPr sz="2400">
              <a:latin typeface="Calibri"/>
              <a:ea typeface="Calibri"/>
              <a:cs typeface="Calibri"/>
              <a:sym typeface="Calibri"/>
            </a:endParaRPr>
          </a:p>
          <a:p>
            <a:pPr indent="0" lvl="0" marL="228600" rtl="0" algn="l">
              <a:lnSpc>
                <a:spcPct val="90000"/>
              </a:lnSpc>
              <a:spcBef>
                <a:spcPts val="1000"/>
              </a:spcBef>
              <a:spcAft>
                <a:spcPts val="0"/>
              </a:spcAft>
              <a:buSzPts val="2400"/>
              <a:buNone/>
            </a:pPr>
            <a:r>
              <a:t/>
            </a:r>
            <a:endParaRPr sz="2400">
              <a:latin typeface="Calibri"/>
              <a:ea typeface="Calibri"/>
              <a:cs typeface="Calibri"/>
              <a:sym typeface="Calibri"/>
            </a:endParaRPr>
          </a:p>
          <a:p>
            <a:pPr indent="342900" lvl="0" marL="0" rtl="0" algn="l">
              <a:lnSpc>
                <a:spcPct val="90000"/>
              </a:lnSpc>
              <a:spcBef>
                <a:spcPts val="1000"/>
              </a:spcBef>
              <a:spcAft>
                <a:spcPts val="0"/>
              </a:spcAft>
              <a:buSzPts val="2400"/>
              <a:buNone/>
            </a:pPr>
            <a:r>
              <a:rPr lang="en-US" sz="2400">
                <a:latin typeface="Calibri"/>
                <a:ea typeface="Calibri"/>
                <a:cs typeface="Calibri"/>
                <a:sym typeface="Calibri"/>
              </a:rPr>
              <a:t> where,</a:t>
            </a:r>
            <a:endParaRPr/>
          </a:p>
          <a:p>
            <a:pPr indent="-127000" lvl="1" marL="914400" rtl="0" algn="l">
              <a:lnSpc>
                <a:spcPct val="90000"/>
              </a:lnSpc>
              <a:spcBef>
                <a:spcPts val="500"/>
              </a:spcBef>
              <a:spcAft>
                <a:spcPts val="0"/>
              </a:spcAft>
              <a:buSzPts val="2000"/>
              <a:buChar char="•"/>
            </a:pPr>
            <a:r>
              <a:rPr lang="en-US" sz="2000">
                <a:latin typeface="Courier New"/>
                <a:ea typeface="Courier New"/>
                <a:cs typeface="Courier New"/>
                <a:sym typeface="Courier New"/>
              </a:rPr>
              <a:t>data type</a:t>
            </a:r>
            <a:r>
              <a:rPr lang="en-US" sz="2000">
                <a:latin typeface="Calibri"/>
                <a:ea typeface="Calibri"/>
                <a:cs typeface="Calibri"/>
                <a:sym typeface="Calibri"/>
              </a:rPr>
              <a:t>: Is a valid variable type.</a:t>
            </a:r>
            <a:endParaRPr/>
          </a:p>
          <a:p>
            <a:pPr indent="-127000" lvl="1" marL="914400" rtl="0" algn="l">
              <a:lnSpc>
                <a:spcPct val="90000"/>
              </a:lnSpc>
              <a:spcBef>
                <a:spcPts val="500"/>
              </a:spcBef>
              <a:spcAft>
                <a:spcPts val="0"/>
              </a:spcAft>
              <a:buSzPts val="2000"/>
              <a:buChar char="•"/>
            </a:pPr>
            <a:r>
              <a:rPr lang="en-US" sz="2000">
                <a:latin typeface="Courier New"/>
                <a:ea typeface="Courier New"/>
                <a:cs typeface="Courier New"/>
                <a:sym typeface="Courier New"/>
              </a:rPr>
              <a:t>variable name</a:t>
            </a:r>
            <a:r>
              <a:rPr lang="en-US" sz="2000">
                <a:latin typeface="Calibri"/>
                <a:ea typeface="Calibri"/>
                <a:cs typeface="Calibri"/>
                <a:sym typeface="Calibri"/>
              </a:rPr>
              <a:t>: Is a valid variable name or identifier.</a:t>
            </a:r>
            <a:endParaRPr/>
          </a:p>
          <a:p>
            <a:pPr indent="-127000" lvl="1" marL="914400" rtl="0" algn="l">
              <a:lnSpc>
                <a:spcPct val="90000"/>
              </a:lnSpc>
              <a:spcBef>
                <a:spcPts val="500"/>
              </a:spcBef>
              <a:spcAft>
                <a:spcPts val="0"/>
              </a:spcAft>
              <a:buSzPts val="2000"/>
              <a:buChar char="•"/>
            </a:pPr>
            <a:r>
              <a:rPr lang="en-US" sz="2000">
                <a:latin typeface="Courier New"/>
                <a:ea typeface="Courier New"/>
                <a:cs typeface="Courier New"/>
                <a:sym typeface="Courier New"/>
              </a:rPr>
              <a:t>value</a:t>
            </a:r>
            <a:r>
              <a:rPr lang="en-US" sz="2000">
                <a:latin typeface="Calibri"/>
                <a:ea typeface="Calibri"/>
                <a:cs typeface="Calibri"/>
                <a:sym typeface="Calibri"/>
              </a:rPr>
              <a:t>: Is the value assigned to the variable.</a:t>
            </a:r>
            <a:endParaRPr/>
          </a:p>
          <a:p>
            <a:pPr indent="0" lvl="0" marL="228600" rtl="0" algn="l">
              <a:lnSpc>
                <a:spcPct val="90000"/>
              </a:lnSpc>
              <a:spcBef>
                <a:spcPts val="1000"/>
              </a:spcBef>
              <a:spcAft>
                <a:spcPts val="0"/>
              </a:spcAft>
              <a:buSzPts val="2400"/>
              <a:buNone/>
            </a:pPr>
            <a:r>
              <a:t/>
            </a:r>
            <a:endParaRPr sz="2400">
              <a:latin typeface="Calibri"/>
              <a:ea typeface="Calibri"/>
              <a:cs typeface="Calibri"/>
              <a:sym typeface="Calibri"/>
            </a:endParaRPr>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50800" lvl="0" marL="228600" rtl="0" algn="l">
              <a:lnSpc>
                <a:spcPct val="90000"/>
              </a:lnSpc>
              <a:spcBef>
                <a:spcPts val="1000"/>
              </a:spcBef>
              <a:spcAft>
                <a:spcPts val="0"/>
              </a:spcAft>
              <a:buSzPts val="1800"/>
              <a:buFont typeface="Noto Sans Symbols"/>
              <a:buNone/>
            </a:pPr>
            <a:r>
              <a:t/>
            </a:r>
            <a:endParaRPr sz="1800"/>
          </a:p>
          <a:p>
            <a:pPr indent="-50800" lvl="0" marL="228600" rtl="0" algn="l">
              <a:lnSpc>
                <a:spcPct val="90000"/>
              </a:lnSpc>
              <a:spcBef>
                <a:spcPts val="1000"/>
              </a:spcBef>
              <a:spcAft>
                <a:spcPts val="0"/>
              </a:spcAft>
              <a:buSzPts val="1800"/>
              <a:buFont typeface="Noto Sans Symbols"/>
              <a:buNone/>
            </a:pPr>
            <a:r>
              <a:t/>
            </a:r>
            <a:endParaRPr sz="1800"/>
          </a:p>
        </p:txBody>
      </p:sp>
      <p:sp>
        <p:nvSpPr>
          <p:cNvPr id="176" name="Google Shape;176;p11"/>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177" name="Google Shape;177;p11"/>
          <p:cNvSpPr/>
          <p:nvPr/>
        </p:nvSpPr>
        <p:spPr>
          <a:xfrm>
            <a:off x="2133600" y="3581401"/>
            <a:ext cx="6553200" cy="415925"/>
          </a:xfrm>
          <a:prstGeom prst="rect">
            <a:avLst/>
          </a:prstGeom>
          <a:solidFill>
            <a:srgbClr val="FFFF00">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Courier New"/>
                <a:ea typeface="Courier New"/>
                <a:cs typeface="Courier New"/>
                <a:sym typeface="Courier New"/>
              </a:rPr>
              <a:t>&lt;data type&gt;&lt;variable name&gt; = &lt;value&gt;;</a:t>
            </a:r>
            <a:endParaRPr/>
          </a:p>
        </p:txBody>
      </p:sp>
      <p:sp>
        <p:nvSpPr>
          <p:cNvPr id="178" name="Google Shape;178;p11"/>
          <p:cNvSpPr txBox="1"/>
          <p:nvPr/>
        </p:nvSpPr>
        <p:spPr>
          <a:xfrm>
            <a:off x="2133600" y="3273624"/>
            <a:ext cx="1447800" cy="307777"/>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7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Syntax</a:t>
            </a:r>
            <a:endParaRPr/>
          </a:p>
        </p:txBody>
      </p:sp>
      <p:sp>
        <p:nvSpPr>
          <p:cNvPr id="179" name="Google Shape;179;p11"/>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2"/>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Declaration 2-3 </a:t>
            </a:r>
            <a:endParaRPr>
              <a:latin typeface="Calibri"/>
              <a:ea typeface="Calibri"/>
              <a:cs typeface="Calibri"/>
              <a:sym typeface="Calibri"/>
            </a:endParaRPr>
          </a:p>
        </p:txBody>
      </p:sp>
      <p:sp>
        <p:nvSpPr>
          <p:cNvPr id="186" name="Google Shape;186;p12"/>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342900" lvl="1" marL="342900" rtl="0" algn="l">
              <a:lnSpc>
                <a:spcPct val="90000"/>
              </a:lnSpc>
              <a:spcBef>
                <a:spcPts val="0"/>
              </a:spcBef>
              <a:spcAft>
                <a:spcPts val="0"/>
              </a:spcAft>
              <a:buClr>
                <a:srgbClr val="004E4C"/>
              </a:buClr>
              <a:buSzPts val="2400"/>
              <a:buFont typeface="Noto Sans Symbols"/>
              <a:buChar char="◆"/>
            </a:pPr>
            <a:r>
              <a:rPr lang="en-US">
                <a:latin typeface="Calibri"/>
                <a:ea typeface="Calibri"/>
                <a:cs typeface="Calibri"/>
                <a:sym typeface="Calibri"/>
              </a:rPr>
              <a:t> The following is the syntax to declare multiple variables:</a:t>
            </a:r>
            <a:endParaRPr/>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50800" lvl="0" marL="228600" rtl="0" algn="l">
              <a:lnSpc>
                <a:spcPct val="90000"/>
              </a:lnSpc>
              <a:spcBef>
                <a:spcPts val="1000"/>
              </a:spcBef>
              <a:spcAft>
                <a:spcPts val="0"/>
              </a:spcAft>
              <a:buSzPts val="1800"/>
              <a:buFont typeface="Noto Sans Symbols"/>
              <a:buNone/>
            </a:pPr>
            <a:r>
              <a:t/>
            </a:r>
            <a:endParaRPr sz="1800"/>
          </a:p>
          <a:p>
            <a:pPr indent="400050" lvl="0" marL="0" rtl="0" algn="l">
              <a:lnSpc>
                <a:spcPct val="90000"/>
              </a:lnSpc>
              <a:spcBef>
                <a:spcPts val="1000"/>
              </a:spcBef>
              <a:spcAft>
                <a:spcPts val="0"/>
              </a:spcAft>
              <a:buSzPts val="2400"/>
              <a:buNone/>
            </a:pPr>
            <a:r>
              <a:rPr lang="en-US" sz="2400">
                <a:latin typeface="Calibri"/>
                <a:ea typeface="Calibri"/>
                <a:cs typeface="Calibri"/>
                <a:sym typeface="Calibri"/>
              </a:rPr>
              <a:t> where,</a:t>
            </a:r>
            <a:endParaRPr/>
          </a:p>
          <a:p>
            <a:pPr indent="-342900" lvl="1" marL="1143000" rtl="0" algn="l">
              <a:lnSpc>
                <a:spcPct val="90000"/>
              </a:lnSpc>
              <a:spcBef>
                <a:spcPts val="500"/>
              </a:spcBef>
              <a:spcAft>
                <a:spcPts val="0"/>
              </a:spcAft>
              <a:buSzPts val="2000"/>
              <a:buChar char="•"/>
            </a:pPr>
            <a:r>
              <a:rPr lang="en-US" sz="2000">
                <a:latin typeface="Calibri"/>
                <a:ea typeface="Calibri"/>
                <a:cs typeface="Calibri"/>
                <a:sym typeface="Calibri"/>
              </a:rPr>
              <a:t> </a:t>
            </a:r>
            <a:r>
              <a:rPr lang="en-US" sz="1800">
                <a:latin typeface="Courier New"/>
                <a:ea typeface="Courier New"/>
                <a:cs typeface="Courier New"/>
                <a:sym typeface="Courier New"/>
              </a:rPr>
              <a:t>data type</a:t>
            </a:r>
            <a:r>
              <a:rPr lang="en-US" sz="1800">
                <a:latin typeface="Calibri"/>
                <a:ea typeface="Calibri"/>
                <a:cs typeface="Calibri"/>
                <a:sym typeface="Calibri"/>
              </a:rPr>
              <a:t>: Is a valid variable type.</a:t>
            </a:r>
            <a:endParaRPr/>
          </a:p>
          <a:p>
            <a:pPr indent="-342900" lvl="1" marL="1143000" rtl="0" algn="l">
              <a:lnSpc>
                <a:spcPct val="90000"/>
              </a:lnSpc>
              <a:spcBef>
                <a:spcPts val="500"/>
              </a:spcBef>
              <a:spcAft>
                <a:spcPts val="0"/>
              </a:spcAft>
              <a:buSzPts val="1800"/>
              <a:buChar char="•"/>
            </a:pPr>
            <a:r>
              <a:rPr lang="en-US" sz="1800">
                <a:latin typeface="Calibri"/>
                <a:ea typeface="Calibri"/>
                <a:cs typeface="Calibri"/>
                <a:sym typeface="Calibri"/>
              </a:rPr>
              <a:t> </a:t>
            </a:r>
            <a:r>
              <a:rPr lang="en-US" sz="1800">
                <a:latin typeface="Courier New"/>
                <a:ea typeface="Courier New"/>
                <a:cs typeface="Courier New"/>
                <a:sym typeface="Courier New"/>
              </a:rPr>
              <a:t>variable name1</a:t>
            </a:r>
            <a:r>
              <a:rPr lang="en-US" sz="1800">
                <a:latin typeface="Calibri"/>
                <a:ea typeface="Calibri"/>
                <a:cs typeface="Calibri"/>
                <a:sym typeface="Calibri"/>
              </a:rPr>
              <a:t>, </a:t>
            </a:r>
            <a:r>
              <a:rPr lang="en-US" sz="1800">
                <a:latin typeface="Courier New"/>
                <a:ea typeface="Courier New"/>
                <a:cs typeface="Courier New"/>
                <a:sym typeface="Courier New"/>
              </a:rPr>
              <a:t>variable name2</a:t>
            </a:r>
            <a:r>
              <a:rPr lang="en-US" sz="1800">
                <a:latin typeface="Calibri"/>
                <a:ea typeface="Calibri"/>
                <a:cs typeface="Calibri"/>
                <a:sym typeface="Calibri"/>
              </a:rPr>
              <a:t>, </a:t>
            </a:r>
            <a:r>
              <a:rPr lang="en-US" sz="1800">
                <a:latin typeface="Courier New"/>
                <a:ea typeface="Courier New"/>
                <a:cs typeface="Courier New"/>
                <a:sym typeface="Courier New"/>
              </a:rPr>
              <a:t>variable nameN</a:t>
            </a:r>
            <a:r>
              <a:rPr lang="en-US" sz="1800">
                <a:latin typeface="Calibri"/>
                <a:ea typeface="Calibri"/>
                <a:cs typeface="Calibri"/>
                <a:sym typeface="Calibri"/>
              </a:rPr>
              <a:t>: Are valid variable names or identifiers.</a:t>
            </a:r>
            <a:endParaRPr/>
          </a:p>
          <a:p>
            <a:pPr indent="-190500" lvl="1" marL="342900" rtl="0" algn="l">
              <a:lnSpc>
                <a:spcPct val="90000"/>
              </a:lnSpc>
              <a:spcBef>
                <a:spcPts val="500"/>
              </a:spcBef>
              <a:spcAft>
                <a:spcPts val="0"/>
              </a:spcAft>
              <a:buClr>
                <a:srgbClr val="004E4C"/>
              </a:buClr>
              <a:buSzPts val="2400"/>
              <a:buFont typeface="Noto Sans Symbols"/>
              <a:buNone/>
            </a:pPr>
            <a:r>
              <a:t/>
            </a:r>
            <a:endParaRPr>
              <a:latin typeface="Calibri"/>
              <a:ea typeface="Calibri"/>
              <a:cs typeface="Calibri"/>
              <a:sym typeface="Calibri"/>
            </a:endParaRPr>
          </a:p>
          <a:p>
            <a:pPr indent="-342900" lvl="1" marL="342900" rtl="0" algn="l">
              <a:lnSpc>
                <a:spcPct val="90000"/>
              </a:lnSpc>
              <a:spcBef>
                <a:spcPts val="500"/>
              </a:spcBef>
              <a:spcAft>
                <a:spcPts val="0"/>
              </a:spcAft>
              <a:buClr>
                <a:srgbClr val="004E4C"/>
              </a:buClr>
              <a:buSzPts val="2400"/>
              <a:buFont typeface="Noto Sans Symbols"/>
              <a:buChar char="◆"/>
            </a:pPr>
            <a:r>
              <a:rPr lang="en-US">
                <a:latin typeface="Calibri"/>
                <a:ea typeface="Calibri"/>
                <a:cs typeface="Calibri"/>
                <a:sym typeface="Calibri"/>
              </a:rPr>
              <a:t>The following is the syntax to declare and initialize multiple variables:</a:t>
            </a:r>
            <a:endParaRPr/>
          </a:p>
          <a:p>
            <a:pPr indent="-76200" lvl="1" marL="685800" rtl="0" algn="l">
              <a:lnSpc>
                <a:spcPct val="90000"/>
              </a:lnSpc>
              <a:spcBef>
                <a:spcPts val="500"/>
              </a:spcBef>
              <a:spcAft>
                <a:spcPts val="0"/>
              </a:spcAft>
              <a:buSzPts val="1800"/>
              <a:buFont typeface="Noto Sans Symbols"/>
              <a:buNone/>
            </a:pPr>
            <a:r>
              <a:t/>
            </a:r>
            <a:endParaRPr sz="1800"/>
          </a:p>
          <a:p>
            <a:pPr indent="-76200" lvl="1" marL="685800" rtl="0" algn="l">
              <a:lnSpc>
                <a:spcPct val="90000"/>
              </a:lnSpc>
              <a:spcBef>
                <a:spcPts val="500"/>
              </a:spcBef>
              <a:spcAft>
                <a:spcPts val="0"/>
              </a:spcAft>
              <a:buSzPts val="1800"/>
              <a:buFont typeface="Noto Sans Symbols"/>
              <a:buNone/>
            </a:pPr>
            <a:r>
              <a:t/>
            </a:r>
            <a:endParaRPr sz="1800"/>
          </a:p>
          <a:p>
            <a:pPr indent="-76200" lvl="1" marL="685800" rtl="0" algn="l">
              <a:lnSpc>
                <a:spcPct val="90000"/>
              </a:lnSpc>
              <a:spcBef>
                <a:spcPts val="500"/>
              </a:spcBef>
              <a:spcAft>
                <a:spcPts val="0"/>
              </a:spcAft>
              <a:buSzPts val="1800"/>
              <a:buFont typeface="Noto Sans Symbols"/>
              <a:buNone/>
            </a:pPr>
            <a:r>
              <a:t/>
            </a:r>
            <a:endParaRPr sz="1800"/>
          </a:p>
          <a:p>
            <a:pPr indent="-76200" lvl="1" marL="685800" rtl="0" algn="l">
              <a:lnSpc>
                <a:spcPct val="90000"/>
              </a:lnSpc>
              <a:spcBef>
                <a:spcPts val="500"/>
              </a:spcBef>
              <a:spcAft>
                <a:spcPts val="0"/>
              </a:spcAft>
              <a:buSzPts val="1800"/>
              <a:buFont typeface="Noto Sans Symbols"/>
              <a:buNone/>
            </a:pPr>
            <a:r>
              <a:rPr lang="en-US" sz="1800"/>
              <a:t> </a:t>
            </a:r>
            <a:endParaRPr/>
          </a:p>
          <a:p>
            <a:pPr indent="-76200" lvl="1" marL="685800" rtl="0" algn="l">
              <a:lnSpc>
                <a:spcPct val="90000"/>
              </a:lnSpc>
              <a:spcBef>
                <a:spcPts val="500"/>
              </a:spcBef>
              <a:spcAft>
                <a:spcPts val="0"/>
              </a:spcAft>
              <a:buSzPts val="1800"/>
              <a:buFont typeface="Noto Sans Symbols"/>
              <a:buNone/>
            </a:pPr>
            <a:r>
              <a:t/>
            </a:r>
            <a:endParaRPr sz="1800"/>
          </a:p>
        </p:txBody>
      </p:sp>
      <p:sp>
        <p:nvSpPr>
          <p:cNvPr id="187" name="Google Shape;187;p12"/>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188" name="Google Shape;188;p12"/>
          <p:cNvSpPr/>
          <p:nvPr/>
        </p:nvSpPr>
        <p:spPr>
          <a:xfrm>
            <a:off x="2286000" y="1809751"/>
            <a:ext cx="6553200" cy="415925"/>
          </a:xfrm>
          <a:prstGeom prst="rect">
            <a:avLst/>
          </a:prstGeom>
          <a:solidFill>
            <a:srgbClr val="FFFF00">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Courier New"/>
                <a:ea typeface="Courier New"/>
                <a:cs typeface="Courier New"/>
                <a:sym typeface="Courier New"/>
              </a:rPr>
              <a:t>&lt;data type&gt;&lt;variable name1&gt;, &lt;variable name2&gt;,..,&lt;variable nameN&gt;;</a:t>
            </a:r>
            <a:endParaRPr/>
          </a:p>
        </p:txBody>
      </p:sp>
      <p:sp>
        <p:nvSpPr>
          <p:cNvPr id="189" name="Google Shape;189;p12"/>
          <p:cNvSpPr/>
          <p:nvPr/>
        </p:nvSpPr>
        <p:spPr>
          <a:xfrm>
            <a:off x="2286000" y="5101234"/>
            <a:ext cx="6553200" cy="415925"/>
          </a:xfrm>
          <a:prstGeom prst="rect">
            <a:avLst/>
          </a:prstGeom>
          <a:solidFill>
            <a:srgbClr val="FFFF00">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Courier New"/>
                <a:ea typeface="Courier New"/>
                <a:cs typeface="Courier New"/>
                <a:sym typeface="Courier New"/>
              </a:rPr>
              <a:t>&lt;data &lt;data type&gt;&lt;variable name1&gt; = &lt;value1&gt;, &lt;variable name2&gt; = &lt;value2&gt;;</a:t>
            </a:r>
            <a:endParaRPr/>
          </a:p>
          <a:p>
            <a:pPr indent="0" lvl="0" marL="0" marR="0" rtl="0" algn="l">
              <a:lnSpc>
                <a:spcPct val="70000"/>
              </a:lnSpc>
              <a:spcBef>
                <a:spcPts val="900"/>
              </a:spcBef>
              <a:spcAft>
                <a:spcPts val="0"/>
              </a:spcAft>
              <a:buClr>
                <a:schemeClr val="dk1"/>
              </a:buClr>
              <a:buSzPts val="1800"/>
              <a:buFont typeface="Noto Sans Symbols"/>
              <a:buNone/>
            </a:pPr>
            <a:r>
              <a:t/>
            </a:r>
            <a:endParaRPr b="0" i="0" sz="1800" u="none" cap="none" strike="noStrike">
              <a:solidFill>
                <a:schemeClr val="dk1"/>
              </a:solidFill>
              <a:latin typeface="Courier New"/>
              <a:ea typeface="Courier New"/>
              <a:cs typeface="Courier New"/>
              <a:sym typeface="Courier New"/>
            </a:endParaRPr>
          </a:p>
        </p:txBody>
      </p:sp>
      <p:sp>
        <p:nvSpPr>
          <p:cNvPr id="190" name="Google Shape;190;p12"/>
          <p:cNvSpPr txBox="1"/>
          <p:nvPr/>
        </p:nvSpPr>
        <p:spPr>
          <a:xfrm>
            <a:off x="2286000" y="1501974"/>
            <a:ext cx="1447800" cy="307777"/>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7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Syntax</a:t>
            </a:r>
            <a:endParaRPr/>
          </a:p>
        </p:txBody>
      </p:sp>
      <p:sp>
        <p:nvSpPr>
          <p:cNvPr id="191" name="Google Shape;191;p12"/>
          <p:cNvSpPr txBox="1"/>
          <p:nvPr/>
        </p:nvSpPr>
        <p:spPr>
          <a:xfrm>
            <a:off x="2286000" y="4797623"/>
            <a:ext cx="1447800" cy="307777"/>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7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Syntax</a:t>
            </a:r>
            <a:endParaRPr/>
          </a:p>
        </p:txBody>
      </p:sp>
      <p:sp>
        <p:nvSpPr>
          <p:cNvPr id="192" name="Google Shape;192;p12"/>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3"/>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Declaration 3-3</a:t>
            </a:r>
            <a:endParaRPr>
              <a:latin typeface="Calibri"/>
              <a:ea typeface="Calibri"/>
              <a:cs typeface="Calibri"/>
              <a:sym typeface="Calibri"/>
            </a:endParaRPr>
          </a:p>
        </p:txBody>
      </p:sp>
      <p:sp>
        <p:nvSpPr>
          <p:cNvPr id="199" name="Google Shape;199;p13"/>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14300" lvl="0" marL="228600" marR="0" rtl="0" algn="l">
              <a:lnSpc>
                <a:spcPct val="90000"/>
              </a:lnSpc>
              <a:spcBef>
                <a:spcPts val="0"/>
              </a:spcBef>
              <a:spcAft>
                <a:spcPts val="0"/>
              </a:spcAft>
              <a:buClr>
                <a:schemeClr val="dk1"/>
              </a:buClr>
              <a:buSzPts val="1800"/>
              <a:buFont typeface="Noto Sans Symbols"/>
              <a:buChar char="⮚"/>
            </a:pPr>
            <a:r>
              <a:rPr lang="en-US" sz="1800">
                <a:latin typeface="Calibri"/>
                <a:ea typeface="Calibri"/>
                <a:cs typeface="Calibri"/>
                <a:sym typeface="Calibri"/>
              </a:rPr>
              <a:t>The following code demonstrates how to declare and initialize variables in C#:</a:t>
            </a:r>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114300" lvl="0" marL="228600" marR="0" rtl="0" algn="l">
              <a:lnSpc>
                <a:spcPct val="90000"/>
              </a:lnSpc>
              <a:spcBef>
                <a:spcPts val="1000"/>
              </a:spcBef>
              <a:spcAft>
                <a:spcPts val="0"/>
              </a:spcAft>
              <a:buClr>
                <a:schemeClr val="dk1"/>
              </a:buClr>
              <a:buSzPts val="1800"/>
              <a:buFont typeface="Noto Sans Symbols"/>
              <a:buChar char="⮚"/>
            </a:pPr>
            <a:r>
              <a:rPr lang="en-US" sz="1800">
                <a:latin typeface="Calibri"/>
                <a:ea typeface="Calibri"/>
                <a:cs typeface="Calibri"/>
                <a:sym typeface="Calibri"/>
              </a:rPr>
              <a:t>In the code: </a:t>
            </a:r>
            <a:endParaRPr/>
          </a:p>
          <a:p>
            <a:pPr indent="-88900" lvl="1" marL="685800" rtl="0" algn="l">
              <a:lnSpc>
                <a:spcPct val="90000"/>
              </a:lnSpc>
              <a:spcBef>
                <a:spcPts val="500"/>
              </a:spcBef>
              <a:spcAft>
                <a:spcPts val="0"/>
              </a:spcAft>
              <a:buSzPts val="1400"/>
              <a:buChar char="•"/>
            </a:pPr>
            <a:r>
              <a:rPr lang="en-US" sz="1400">
                <a:latin typeface="Calibri"/>
                <a:ea typeface="Calibri"/>
                <a:cs typeface="Calibri"/>
                <a:sym typeface="Calibri"/>
              </a:rPr>
              <a:t>Variables of type </a:t>
            </a:r>
            <a:r>
              <a:rPr lang="en-US" sz="1400">
                <a:latin typeface="Courier New"/>
                <a:ea typeface="Courier New"/>
                <a:cs typeface="Courier New"/>
                <a:sym typeface="Courier New"/>
              </a:rPr>
              <a:t>bool</a:t>
            </a:r>
            <a:r>
              <a:rPr lang="en-US" sz="1400">
                <a:latin typeface="Calibri"/>
                <a:ea typeface="Calibri"/>
                <a:cs typeface="Calibri"/>
                <a:sym typeface="Calibri"/>
              </a:rPr>
              <a:t>, </a:t>
            </a:r>
            <a:r>
              <a:rPr lang="en-US" sz="1400">
                <a:latin typeface="Courier New"/>
                <a:ea typeface="Courier New"/>
                <a:cs typeface="Courier New"/>
                <a:sym typeface="Courier New"/>
              </a:rPr>
              <a:t>byte</a:t>
            </a:r>
            <a:r>
              <a:rPr lang="en-US" sz="1400">
                <a:latin typeface="Calibri"/>
                <a:ea typeface="Calibri"/>
                <a:cs typeface="Calibri"/>
                <a:sym typeface="Calibri"/>
              </a:rPr>
              <a:t>, </a:t>
            </a:r>
            <a:r>
              <a:rPr lang="en-US" sz="1400">
                <a:latin typeface="Courier New"/>
                <a:ea typeface="Courier New"/>
                <a:cs typeface="Courier New"/>
                <a:sym typeface="Courier New"/>
              </a:rPr>
              <a:t>int</a:t>
            </a:r>
            <a:r>
              <a:rPr lang="en-US" sz="1400">
                <a:latin typeface="Calibri"/>
                <a:ea typeface="Calibri"/>
                <a:cs typeface="Calibri"/>
                <a:sym typeface="Calibri"/>
              </a:rPr>
              <a:t>, </a:t>
            </a:r>
            <a:r>
              <a:rPr lang="en-US" sz="1400">
                <a:latin typeface="Courier New"/>
                <a:ea typeface="Courier New"/>
                <a:cs typeface="Courier New"/>
                <a:sym typeface="Courier New"/>
              </a:rPr>
              <a:t>string</a:t>
            </a:r>
            <a:r>
              <a:rPr lang="en-US" sz="1400">
                <a:latin typeface="Calibri"/>
                <a:ea typeface="Calibri"/>
                <a:cs typeface="Calibri"/>
                <a:sym typeface="Calibri"/>
              </a:rPr>
              <a:t>, and </a:t>
            </a:r>
            <a:r>
              <a:rPr lang="en-US" sz="1400">
                <a:latin typeface="Courier New"/>
                <a:ea typeface="Courier New"/>
                <a:cs typeface="Courier New"/>
                <a:sym typeface="Courier New"/>
              </a:rPr>
              <a:t>float</a:t>
            </a:r>
            <a:r>
              <a:rPr lang="en-US" sz="1400">
                <a:latin typeface="Calibri"/>
                <a:ea typeface="Calibri"/>
                <a:cs typeface="Calibri"/>
                <a:sym typeface="Calibri"/>
              </a:rPr>
              <a:t> are declared. Values are assigned to each of these variables and are displayed using the </a:t>
            </a:r>
            <a:r>
              <a:rPr lang="en-US" sz="1400">
                <a:latin typeface="Courier New"/>
                <a:ea typeface="Courier New"/>
                <a:cs typeface="Courier New"/>
                <a:sym typeface="Courier New"/>
              </a:rPr>
              <a:t>WriteLine()</a:t>
            </a:r>
            <a:r>
              <a:rPr lang="en-US" sz="1400">
                <a:latin typeface="Calibri"/>
                <a:ea typeface="Calibri"/>
                <a:cs typeface="Calibri"/>
                <a:sym typeface="Calibri"/>
              </a:rPr>
              <a:t> method of the </a:t>
            </a:r>
            <a:r>
              <a:rPr lang="en-US" sz="1400">
                <a:latin typeface="Courier New"/>
                <a:ea typeface="Courier New"/>
                <a:cs typeface="Courier New"/>
                <a:sym typeface="Courier New"/>
              </a:rPr>
              <a:t>Console</a:t>
            </a:r>
            <a:r>
              <a:rPr lang="en-US" sz="1400">
                <a:latin typeface="Calibri"/>
                <a:ea typeface="Calibri"/>
                <a:cs typeface="Calibri"/>
                <a:sym typeface="Calibri"/>
              </a:rPr>
              <a:t> class.</a:t>
            </a:r>
            <a:endParaRPr/>
          </a:p>
          <a:p>
            <a:pPr indent="-114300" lvl="0" marL="228600" marR="0" rtl="0" algn="l">
              <a:lnSpc>
                <a:spcPct val="90000"/>
              </a:lnSpc>
              <a:spcBef>
                <a:spcPts val="1000"/>
              </a:spcBef>
              <a:spcAft>
                <a:spcPts val="0"/>
              </a:spcAft>
              <a:buClr>
                <a:schemeClr val="dk1"/>
              </a:buClr>
              <a:buSzPts val="1800"/>
              <a:buFont typeface="Noto Sans Symbols"/>
              <a:buChar char="⮚"/>
            </a:pPr>
            <a:r>
              <a:rPr lang="en-US" sz="1800">
                <a:latin typeface="Calibri"/>
                <a:ea typeface="Calibri"/>
                <a:cs typeface="Calibri"/>
                <a:sym typeface="Calibri"/>
              </a:rPr>
              <a:t>The code displays the following output:</a:t>
            </a:r>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p:txBody>
      </p:sp>
      <p:sp>
        <p:nvSpPr>
          <p:cNvPr id="200" name="Google Shape;200;p13"/>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201" name="Google Shape;201;p13"/>
          <p:cNvSpPr txBox="1"/>
          <p:nvPr/>
        </p:nvSpPr>
        <p:spPr>
          <a:xfrm>
            <a:off x="2286000" y="1524000"/>
            <a:ext cx="7543800" cy="22098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bool boolTest = true; </a:t>
            </a:r>
            <a:endParaRPr/>
          </a:p>
          <a:p>
            <a:pPr indent="0" lvl="0"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short byteTest = 19; </a:t>
            </a:r>
            <a:endParaRPr/>
          </a:p>
          <a:p>
            <a:pPr indent="0" lvl="0"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int intTest; </a:t>
            </a:r>
            <a:endParaRPr/>
          </a:p>
          <a:p>
            <a:pPr indent="0" lvl="0"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string stringTest = “David”; </a:t>
            </a:r>
            <a:endParaRPr/>
          </a:p>
          <a:p>
            <a:pPr indent="0" lvl="0"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float floatTest; </a:t>
            </a:r>
            <a:endParaRPr/>
          </a:p>
          <a:p>
            <a:pPr indent="0" lvl="0"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int Test = 140000;</a:t>
            </a:r>
            <a:endParaRPr/>
          </a:p>
          <a:p>
            <a:pPr indent="0" lvl="0"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floatTest = 14.5f; </a:t>
            </a:r>
            <a:endParaRPr/>
          </a:p>
          <a:p>
            <a:pPr indent="0" lvl="0"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Console.WriteLine(“boolTest = {0}”, boolTest); </a:t>
            </a:r>
            <a:endParaRPr/>
          </a:p>
          <a:p>
            <a:pPr indent="0" lvl="0"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Console.WriteLine(“byteTest = ” + byteTest); </a:t>
            </a:r>
            <a:endParaRPr/>
          </a:p>
          <a:p>
            <a:pPr indent="0" lvl="0"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Console.WriteLine(“intTest = ” + intTest); </a:t>
            </a:r>
            <a:endParaRPr/>
          </a:p>
          <a:p>
            <a:pPr indent="0" lvl="0"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Console.WriteLine(“stringTest = ” + stringTest); </a:t>
            </a:r>
            <a:endParaRPr/>
          </a:p>
          <a:p>
            <a:pPr indent="0" lvl="0"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Console.WriteLine(“floatTest = ” + floatTest); 	</a:t>
            </a:r>
            <a:endParaRPr/>
          </a:p>
          <a:p>
            <a:pPr indent="0" lvl="0"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	</a:t>
            </a:r>
            <a:endParaRPr/>
          </a:p>
          <a:p>
            <a:pPr indent="0" lvl="0" marL="0" marR="0" rtl="0" algn="l">
              <a:lnSpc>
                <a:spcPct val="70000"/>
              </a:lnSpc>
              <a:spcBef>
                <a:spcPts val="500"/>
              </a:spcBef>
              <a:spcAft>
                <a:spcPts val="0"/>
              </a:spcAft>
              <a:buClr>
                <a:schemeClr val="dk1"/>
              </a:buClr>
              <a:buSzPts val="1000"/>
              <a:buFont typeface="Noto Sans Symbols"/>
              <a:buNone/>
            </a:pPr>
            <a:r>
              <a:t/>
            </a:r>
            <a:endParaRPr b="0" i="0" sz="1000" u="none" cap="none" strike="noStrike">
              <a:solidFill>
                <a:schemeClr val="dk1"/>
              </a:solidFill>
              <a:latin typeface="Courier New"/>
              <a:ea typeface="Courier New"/>
              <a:cs typeface="Courier New"/>
              <a:sym typeface="Courier New"/>
            </a:endParaRPr>
          </a:p>
        </p:txBody>
      </p:sp>
      <p:sp>
        <p:nvSpPr>
          <p:cNvPr id="202" name="Google Shape;202;p13"/>
          <p:cNvSpPr txBox="1"/>
          <p:nvPr/>
        </p:nvSpPr>
        <p:spPr>
          <a:xfrm>
            <a:off x="2286000" y="1216223"/>
            <a:ext cx="1447800" cy="307777"/>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7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pic>
        <p:nvPicPr>
          <p:cNvPr id="203" name="Google Shape;203;p13"/>
          <p:cNvPicPr preferRelativeResize="0"/>
          <p:nvPr/>
        </p:nvPicPr>
        <p:blipFill rotWithShape="1">
          <a:blip r:embed="rId3">
            <a:alphaModFix/>
          </a:blip>
          <a:srcRect b="0" l="0" r="0" t="0"/>
          <a:stretch/>
        </p:blipFill>
        <p:spPr>
          <a:xfrm>
            <a:off x="4616712" y="4861560"/>
            <a:ext cx="3733800" cy="1524000"/>
          </a:xfrm>
          <a:prstGeom prst="rect">
            <a:avLst/>
          </a:prstGeom>
          <a:noFill/>
          <a:ln>
            <a:noFill/>
          </a:ln>
        </p:spPr>
      </p:pic>
      <p:sp>
        <p:nvSpPr>
          <p:cNvPr id="204" name="Google Shape;204;p13"/>
          <p:cNvSpPr txBox="1"/>
          <p:nvPr/>
        </p:nvSpPr>
        <p:spPr>
          <a:xfrm>
            <a:off x="2860482" y="5514379"/>
            <a:ext cx="1447800" cy="307777"/>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7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sp>
        <p:nvSpPr>
          <p:cNvPr id="205" name="Google Shape;205;p13"/>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4"/>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Implicitly Typed Variables </a:t>
            </a:r>
            <a:endParaRPr>
              <a:latin typeface="Calibri"/>
              <a:ea typeface="Calibri"/>
              <a:cs typeface="Calibri"/>
              <a:sym typeface="Calibri"/>
            </a:endParaRPr>
          </a:p>
        </p:txBody>
      </p:sp>
      <p:sp>
        <p:nvSpPr>
          <p:cNvPr id="212" name="Google Shape;212;p14"/>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01600" lvl="0" marL="228600" marR="0" rtl="0" algn="l">
              <a:lnSpc>
                <a:spcPct val="90000"/>
              </a:lnSpc>
              <a:spcBef>
                <a:spcPts val="0"/>
              </a:spcBef>
              <a:spcAft>
                <a:spcPts val="0"/>
              </a:spcAft>
              <a:buClr>
                <a:schemeClr val="dk1"/>
              </a:buClr>
              <a:buSzPts val="1600"/>
              <a:buFont typeface="Noto Sans Symbols"/>
              <a:buChar char="⮚"/>
            </a:pPr>
            <a:r>
              <a:rPr lang="en-US" sz="1600">
                <a:latin typeface="Calibri"/>
                <a:ea typeface="Calibri"/>
                <a:cs typeface="Calibri"/>
                <a:sym typeface="Calibri"/>
              </a:rPr>
              <a:t>When you declare and initialize a variable in a single step, you can use the </a:t>
            </a:r>
            <a:r>
              <a:rPr lang="en-US" sz="1600">
                <a:latin typeface="Courier New"/>
                <a:ea typeface="Courier New"/>
                <a:cs typeface="Courier New"/>
                <a:sym typeface="Courier New"/>
              </a:rPr>
              <a:t>var</a:t>
            </a:r>
            <a:r>
              <a:rPr lang="en-US" sz="1600">
                <a:latin typeface="Calibri"/>
                <a:ea typeface="Calibri"/>
                <a:cs typeface="Calibri"/>
                <a:sym typeface="Calibri"/>
              </a:rPr>
              <a:t> keyword in place of the type declaration. Variables declared using the </a:t>
            </a:r>
            <a:r>
              <a:rPr lang="en-US" sz="1600">
                <a:latin typeface="Courier New"/>
                <a:ea typeface="Courier New"/>
                <a:cs typeface="Courier New"/>
                <a:sym typeface="Courier New"/>
              </a:rPr>
              <a:t>var</a:t>
            </a:r>
            <a:r>
              <a:rPr lang="en-US" sz="1600">
                <a:latin typeface="Calibri"/>
                <a:ea typeface="Calibri"/>
                <a:cs typeface="Calibri"/>
                <a:sym typeface="Calibri"/>
              </a:rPr>
              <a:t> keyword are called implicitly typed variables. For implicitly typed variables, the compiler infers the type of the variable from the initialization expression. The following code demonstrates how to declare and initialize implicitly typed variables in C#:</a:t>
            </a:r>
            <a:endParaRPr/>
          </a:p>
          <a:p>
            <a:pPr indent="0" lvl="0" marL="228600" marR="0" rtl="0" algn="l">
              <a:lnSpc>
                <a:spcPct val="90000"/>
              </a:lnSpc>
              <a:spcBef>
                <a:spcPts val="1000"/>
              </a:spcBef>
              <a:spcAft>
                <a:spcPts val="0"/>
              </a:spcAft>
              <a:buClr>
                <a:schemeClr val="dk1"/>
              </a:buClr>
              <a:buSzPts val="1600"/>
              <a:buFont typeface="Noto Sans Symbols"/>
              <a:buNone/>
            </a:pPr>
            <a:r>
              <a:t/>
            </a:r>
            <a:endParaRPr sz="1600">
              <a:latin typeface="Arial"/>
              <a:ea typeface="Arial"/>
              <a:cs typeface="Arial"/>
              <a:sym typeface="Arial"/>
            </a:endParaRPr>
          </a:p>
          <a:p>
            <a:pPr indent="-50800" lvl="0" marL="228600" rtl="0" algn="l">
              <a:lnSpc>
                <a:spcPct val="90000"/>
              </a:lnSpc>
              <a:spcBef>
                <a:spcPts val="1000"/>
              </a:spcBef>
              <a:spcAft>
                <a:spcPts val="0"/>
              </a:spcAft>
              <a:buSzPts val="1600"/>
              <a:buFont typeface="Noto Sans Symbols"/>
              <a:buNone/>
            </a:pPr>
            <a:r>
              <a:t/>
            </a:r>
            <a:endParaRPr sz="16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600"/>
              <a:buFont typeface="Noto Sans Symbols"/>
              <a:buNone/>
            </a:pPr>
            <a:r>
              <a:t/>
            </a:r>
            <a:endParaRPr sz="16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600"/>
              <a:buFont typeface="Noto Sans Symbols"/>
              <a:buNone/>
            </a:pPr>
            <a:r>
              <a:t/>
            </a:r>
            <a:endParaRPr sz="16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600"/>
              <a:buFont typeface="Noto Sans Symbols"/>
              <a:buNone/>
            </a:pPr>
            <a:r>
              <a:t/>
            </a:r>
            <a:endParaRPr sz="16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600"/>
              <a:buFont typeface="Noto Sans Symbols"/>
              <a:buNone/>
            </a:pPr>
            <a:r>
              <a:t/>
            </a:r>
            <a:endParaRPr sz="16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600"/>
              <a:buFont typeface="Noto Sans Symbols"/>
              <a:buNone/>
            </a:pPr>
            <a:r>
              <a:t/>
            </a:r>
            <a:endParaRPr sz="16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600"/>
              <a:buFont typeface="Noto Sans Symbols"/>
              <a:buNone/>
            </a:pPr>
            <a:r>
              <a:t/>
            </a:r>
            <a:endParaRPr sz="1600">
              <a:latin typeface="Calibri"/>
              <a:ea typeface="Calibri"/>
              <a:cs typeface="Calibri"/>
              <a:sym typeface="Calibri"/>
            </a:endParaRPr>
          </a:p>
          <a:p>
            <a:pPr indent="-101600" lvl="0" marL="228600" marR="0" rtl="0" algn="l">
              <a:lnSpc>
                <a:spcPct val="90000"/>
              </a:lnSpc>
              <a:spcBef>
                <a:spcPts val="1000"/>
              </a:spcBef>
              <a:spcAft>
                <a:spcPts val="0"/>
              </a:spcAft>
              <a:buClr>
                <a:schemeClr val="dk1"/>
              </a:buClr>
              <a:buSzPts val="1600"/>
              <a:buFont typeface="Noto Sans Symbols"/>
              <a:buChar char="⮚"/>
            </a:pPr>
            <a:r>
              <a:rPr lang="en-US" sz="1600">
                <a:latin typeface="Calibri"/>
                <a:ea typeface="Calibri"/>
                <a:cs typeface="Calibri"/>
                <a:sym typeface="Calibri"/>
              </a:rPr>
              <a:t>In the code, four implicitly typed variables are declared and initialized with values. The values of each variable are displayed using the </a:t>
            </a:r>
            <a:r>
              <a:rPr lang="en-US" sz="1600">
                <a:latin typeface="Courier New"/>
                <a:ea typeface="Courier New"/>
                <a:cs typeface="Courier New"/>
                <a:sym typeface="Courier New"/>
              </a:rPr>
              <a:t>WriteLine()</a:t>
            </a:r>
            <a:r>
              <a:rPr lang="en-US" sz="1600">
                <a:latin typeface="Calibri"/>
                <a:ea typeface="Calibri"/>
                <a:cs typeface="Calibri"/>
                <a:sym typeface="Calibri"/>
              </a:rPr>
              <a:t> method of the </a:t>
            </a:r>
            <a:r>
              <a:rPr lang="en-US" sz="1600">
                <a:latin typeface="Courier New"/>
                <a:ea typeface="Courier New"/>
                <a:cs typeface="Courier New"/>
                <a:sym typeface="Courier New"/>
              </a:rPr>
              <a:t>Console</a:t>
            </a:r>
            <a:r>
              <a:rPr lang="en-US" sz="1600">
                <a:latin typeface="Calibri"/>
                <a:ea typeface="Calibri"/>
                <a:cs typeface="Calibri"/>
                <a:sym typeface="Calibri"/>
              </a:rPr>
              <a:t> class. </a:t>
            </a:r>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p:txBody>
      </p:sp>
      <p:sp>
        <p:nvSpPr>
          <p:cNvPr id="213" name="Google Shape;213;p14"/>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214" name="Google Shape;214;p14"/>
          <p:cNvSpPr txBox="1"/>
          <p:nvPr/>
        </p:nvSpPr>
        <p:spPr>
          <a:xfrm>
            <a:off x="2362200" y="2365178"/>
            <a:ext cx="7162800" cy="1673422"/>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800"/>
              <a:buFont typeface="Noto Sans Symbols"/>
              <a:buNone/>
            </a:pPr>
            <a:r>
              <a:rPr b="0" i="0" lang="en-US" sz="800" u="none" cap="none" strike="noStrike">
                <a:solidFill>
                  <a:schemeClr val="dk1"/>
                </a:solidFill>
                <a:latin typeface="Courier New"/>
                <a:ea typeface="Courier New"/>
                <a:cs typeface="Courier New"/>
                <a:sym typeface="Courier New"/>
              </a:rPr>
              <a:t>var boolTest = true; </a:t>
            </a:r>
            <a:endParaRPr/>
          </a:p>
          <a:p>
            <a:pPr indent="0" lvl="0" marL="0" marR="0" rtl="0" algn="l">
              <a:lnSpc>
                <a:spcPct val="70000"/>
              </a:lnSpc>
              <a:spcBef>
                <a:spcPts val="400"/>
              </a:spcBef>
              <a:spcAft>
                <a:spcPts val="0"/>
              </a:spcAft>
              <a:buClr>
                <a:schemeClr val="dk1"/>
              </a:buClr>
              <a:buSzPts val="800"/>
              <a:buFont typeface="Noto Sans Symbols"/>
              <a:buNone/>
            </a:pPr>
            <a:r>
              <a:rPr b="0" i="0" lang="en-US" sz="800" u="none" cap="none" strike="noStrike">
                <a:solidFill>
                  <a:schemeClr val="dk1"/>
                </a:solidFill>
                <a:latin typeface="Courier New"/>
                <a:ea typeface="Courier New"/>
                <a:cs typeface="Courier New"/>
                <a:sym typeface="Courier New"/>
              </a:rPr>
              <a:t>var byteTest = 19; </a:t>
            </a:r>
            <a:endParaRPr/>
          </a:p>
          <a:p>
            <a:pPr indent="0" lvl="0" marL="0" marR="0" rtl="0" algn="l">
              <a:lnSpc>
                <a:spcPct val="70000"/>
              </a:lnSpc>
              <a:spcBef>
                <a:spcPts val="400"/>
              </a:spcBef>
              <a:spcAft>
                <a:spcPts val="0"/>
              </a:spcAft>
              <a:buClr>
                <a:schemeClr val="dk1"/>
              </a:buClr>
              <a:buSzPts val="800"/>
              <a:buFont typeface="Noto Sans Symbols"/>
              <a:buNone/>
            </a:pPr>
            <a:r>
              <a:rPr b="0" i="0" lang="en-US" sz="800" u="none" cap="none" strike="noStrike">
                <a:solidFill>
                  <a:schemeClr val="dk1"/>
                </a:solidFill>
                <a:latin typeface="Courier New"/>
                <a:ea typeface="Courier New"/>
                <a:cs typeface="Courier New"/>
                <a:sym typeface="Courier New"/>
              </a:rPr>
              <a:t>var intTest =140000; </a:t>
            </a:r>
            <a:endParaRPr/>
          </a:p>
          <a:p>
            <a:pPr indent="0" lvl="0" marL="0" marR="0" rtl="0" algn="l">
              <a:lnSpc>
                <a:spcPct val="70000"/>
              </a:lnSpc>
              <a:spcBef>
                <a:spcPts val="400"/>
              </a:spcBef>
              <a:spcAft>
                <a:spcPts val="0"/>
              </a:spcAft>
              <a:buClr>
                <a:schemeClr val="dk1"/>
              </a:buClr>
              <a:buSzPts val="800"/>
              <a:buFont typeface="Noto Sans Symbols"/>
              <a:buNone/>
            </a:pPr>
            <a:r>
              <a:rPr b="0" i="0" lang="en-US" sz="800" u="none" cap="none" strike="noStrike">
                <a:solidFill>
                  <a:schemeClr val="dk1"/>
                </a:solidFill>
                <a:latin typeface="Courier New"/>
                <a:ea typeface="Courier New"/>
                <a:cs typeface="Courier New"/>
                <a:sym typeface="Courier New"/>
              </a:rPr>
              <a:t>var stringTest = “David”; </a:t>
            </a:r>
            <a:endParaRPr/>
          </a:p>
          <a:p>
            <a:pPr indent="0" lvl="0" marL="0" marR="0" rtl="0" algn="l">
              <a:lnSpc>
                <a:spcPct val="70000"/>
              </a:lnSpc>
              <a:spcBef>
                <a:spcPts val="400"/>
              </a:spcBef>
              <a:spcAft>
                <a:spcPts val="0"/>
              </a:spcAft>
              <a:buClr>
                <a:schemeClr val="dk1"/>
              </a:buClr>
              <a:buSzPts val="800"/>
              <a:buFont typeface="Noto Sans Symbols"/>
              <a:buNone/>
            </a:pPr>
            <a:r>
              <a:rPr b="0" i="0" lang="en-US" sz="800" u="none" cap="none" strike="noStrike">
                <a:solidFill>
                  <a:schemeClr val="dk1"/>
                </a:solidFill>
                <a:latin typeface="Courier New"/>
                <a:ea typeface="Courier New"/>
                <a:cs typeface="Courier New"/>
                <a:sym typeface="Courier New"/>
              </a:rPr>
              <a:t>var floatTest = 14.5f; </a:t>
            </a:r>
            <a:endParaRPr/>
          </a:p>
          <a:p>
            <a:pPr indent="0" lvl="0" marL="0" marR="0" rtl="0" algn="l">
              <a:lnSpc>
                <a:spcPct val="70000"/>
              </a:lnSpc>
              <a:spcBef>
                <a:spcPts val="400"/>
              </a:spcBef>
              <a:spcAft>
                <a:spcPts val="0"/>
              </a:spcAft>
              <a:buClr>
                <a:schemeClr val="dk1"/>
              </a:buClr>
              <a:buSzPts val="800"/>
              <a:buFont typeface="Noto Sans Symbols"/>
              <a:buNone/>
            </a:pPr>
            <a:r>
              <a:rPr b="0" i="0" lang="en-US" sz="800" u="none" cap="none" strike="noStrike">
                <a:solidFill>
                  <a:schemeClr val="dk1"/>
                </a:solidFill>
                <a:latin typeface="Courier New"/>
                <a:ea typeface="Courier New"/>
                <a:cs typeface="Courier New"/>
                <a:sym typeface="Courier New"/>
              </a:rPr>
              <a:t>Console.WriteLine(“boolTest = {0}”, boolTest); </a:t>
            </a:r>
            <a:endParaRPr/>
          </a:p>
          <a:p>
            <a:pPr indent="0" lvl="0" marL="0" marR="0" rtl="0" algn="l">
              <a:lnSpc>
                <a:spcPct val="70000"/>
              </a:lnSpc>
              <a:spcBef>
                <a:spcPts val="400"/>
              </a:spcBef>
              <a:spcAft>
                <a:spcPts val="0"/>
              </a:spcAft>
              <a:buClr>
                <a:schemeClr val="dk1"/>
              </a:buClr>
              <a:buSzPts val="800"/>
              <a:buFont typeface="Noto Sans Symbols"/>
              <a:buNone/>
            </a:pPr>
            <a:r>
              <a:rPr b="0" i="0" lang="en-US" sz="800" u="none" cap="none" strike="noStrike">
                <a:solidFill>
                  <a:schemeClr val="dk1"/>
                </a:solidFill>
                <a:latin typeface="Courier New"/>
                <a:ea typeface="Courier New"/>
                <a:cs typeface="Courier New"/>
                <a:sym typeface="Courier New"/>
              </a:rPr>
              <a:t>Console.WriteLine(“byteTest = ” + byteTest); </a:t>
            </a:r>
            <a:endParaRPr/>
          </a:p>
          <a:p>
            <a:pPr indent="0" lvl="0" marL="0" marR="0" rtl="0" algn="l">
              <a:lnSpc>
                <a:spcPct val="70000"/>
              </a:lnSpc>
              <a:spcBef>
                <a:spcPts val="400"/>
              </a:spcBef>
              <a:spcAft>
                <a:spcPts val="0"/>
              </a:spcAft>
              <a:buClr>
                <a:schemeClr val="dk1"/>
              </a:buClr>
              <a:buSzPts val="800"/>
              <a:buFont typeface="Noto Sans Symbols"/>
              <a:buNone/>
            </a:pPr>
            <a:r>
              <a:rPr b="0" i="0" lang="en-US" sz="800" u="none" cap="none" strike="noStrike">
                <a:solidFill>
                  <a:schemeClr val="dk1"/>
                </a:solidFill>
                <a:latin typeface="Courier New"/>
                <a:ea typeface="Courier New"/>
                <a:cs typeface="Courier New"/>
                <a:sym typeface="Courier New"/>
              </a:rPr>
              <a:t>Console.WriteLine(“intTest = ” + intTest);	</a:t>
            </a:r>
            <a:endParaRPr/>
          </a:p>
          <a:p>
            <a:pPr indent="0" lvl="0" marL="0" marR="0" rtl="0" algn="l">
              <a:lnSpc>
                <a:spcPct val="70000"/>
              </a:lnSpc>
              <a:spcBef>
                <a:spcPts val="400"/>
              </a:spcBef>
              <a:spcAft>
                <a:spcPts val="0"/>
              </a:spcAft>
              <a:buClr>
                <a:schemeClr val="dk1"/>
              </a:buClr>
              <a:buSzPts val="800"/>
              <a:buFont typeface="Noto Sans Symbols"/>
              <a:buNone/>
            </a:pPr>
            <a:r>
              <a:rPr b="0" i="0" lang="en-US" sz="800" u="none" cap="none" strike="noStrike">
                <a:solidFill>
                  <a:schemeClr val="dk1"/>
                </a:solidFill>
                <a:latin typeface="Courier New"/>
                <a:ea typeface="Courier New"/>
                <a:cs typeface="Courier New"/>
                <a:sym typeface="Courier New"/>
              </a:rPr>
              <a:t>Console.WriteLine(“stringTest = ” + stringTest); </a:t>
            </a:r>
            <a:endParaRPr/>
          </a:p>
          <a:p>
            <a:pPr indent="0" lvl="0" marL="0" marR="0" rtl="0" algn="l">
              <a:lnSpc>
                <a:spcPct val="70000"/>
              </a:lnSpc>
              <a:spcBef>
                <a:spcPts val="400"/>
              </a:spcBef>
              <a:spcAft>
                <a:spcPts val="0"/>
              </a:spcAft>
              <a:buClr>
                <a:schemeClr val="dk1"/>
              </a:buClr>
              <a:buSzPts val="800"/>
              <a:buFont typeface="Noto Sans Symbols"/>
              <a:buNone/>
            </a:pPr>
            <a:r>
              <a:rPr b="0" i="0" lang="en-US" sz="800" u="none" cap="none" strike="noStrike">
                <a:solidFill>
                  <a:schemeClr val="dk1"/>
                </a:solidFill>
                <a:latin typeface="Courier New"/>
                <a:ea typeface="Courier New"/>
                <a:cs typeface="Courier New"/>
                <a:sym typeface="Courier New"/>
              </a:rPr>
              <a:t>Console.WriteLine(“floatTest = ” + floatTest); 	</a:t>
            </a:r>
            <a:endParaRPr/>
          </a:p>
          <a:p>
            <a:pPr indent="0" lvl="0" marL="0" marR="0" rtl="0" algn="l">
              <a:lnSpc>
                <a:spcPct val="70000"/>
              </a:lnSpc>
              <a:spcBef>
                <a:spcPts val="400"/>
              </a:spcBef>
              <a:spcAft>
                <a:spcPts val="0"/>
              </a:spcAft>
              <a:buClr>
                <a:schemeClr val="dk1"/>
              </a:buClr>
              <a:buSzPts val="800"/>
              <a:buFont typeface="Noto Sans Symbols"/>
              <a:buNone/>
            </a:pPr>
            <a:r>
              <a:t/>
            </a:r>
            <a:endParaRPr b="0" i="0" sz="800" u="none" cap="none" strike="noStrike">
              <a:solidFill>
                <a:schemeClr val="dk1"/>
              </a:solidFill>
              <a:latin typeface="Courier New"/>
              <a:ea typeface="Courier New"/>
              <a:cs typeface="Courier New"/>
              <a:sym typeface="Courier New"/>
            </a:endParaRPr>
          </a:p>
        </p:txBody>
      </p:sp>
      <p:sp>
        <p:nvSpPr>
          <p:cNvPr id="215" name="Google Shape;215;p14"/>
          <p:cNvSpPr txBox="1"/>
          <p:nvPr/>
        </p:nvSpPr>
        <p:spPr>
          <a:xfrm>
            <a:off x="2362200" y="2057401"/>
            <a:ext cx="1377950" cy="307777"/>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7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216" name="Google Shape;216;p14"/>
          <p:cNvSpPr txBox="1"/>
          <p:nvPr/>
        </p:nvSpPr>
        <p:spPr>
          <a:xfrm>
            <a:off x="2895600" y="5278439"/>
            <a:ext cx="1447800" cy="307777"/>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7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pic>
        <p:nvPicPr>
          <p:cNvPr id="217" name="Google Shape;217;p14"/>
          <p:cNvPicPr preferRelativeResize="0"/>
          <p:nvPr/>
        </p:nvPicPr>
        <p:blipFill rotWithShape="1">
          <a:blip r:embed="rId3">
            <a:alphaModFix/>
          </a:blip>
          <a:srcRect b="0" l="0" r="0" t="0"/>
          <a:stretch/>
        </p:blipFill>
        <p:spPr>
          <a:xfrm>
            <a:off x="4852988" y="4867276"/>
            <a:ext cx="3497262" cy="1616075"/>
          </a:xfrm>
          <a:prstGeom prst="rect">
            <a:avLst/>
          </a:prstGeom>
          <a:noFill/>
          <a:ln>
            <a:noFill/>
          </a:ln>
        </p:spPr>
      </p:pic>
      <p:sp>
        <p:nvSpPr>
          <p:cNvPr id="218" name="Google Shape;218;p14"/>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5"/>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Comments</a:t>
            </a:r>
            <a:endParaRPr>
              <a:latin typeface="Calibri"/>
              <a:ea typeface="Calibri"/>
              <a:cs typeface="Calibri"/>
              <a:sym typeface="Calibri"/>
            </a:endParaRPr>
          </a:p>
        </p:txBody>
      </p:sp>
      <p:sp>
        <p:nvSpPr>
          <p:cNvPr id="225" name="Google Shape;225;p15"/>
          <p:cNvSpPr txBox="1"/>
          <p:nvPr>
            <p:ph idx="1" type="body"/>
          </p:nvPr>
        </p:nvSpPr>
        <p:spPr>
          <a:xfrm>
            <a:off x="30480" y="762000"/>
            <a:ext cx="12115798" cy="5638800"/>
          </a:xfrm>
          <a:prstGeom prst="rect">
            <a:avLst/>
          </a:prstGeom>
          <a:noFill/>
          <a:ln>
            <a:noFill/>
          </a:ln>
        </p:spPr>
        <p:txBody>
          <a:bodyPr anchorCtr="0" anchor="t" bIns="91425" lIns="91425" spcFirstLastPara="1" rIns="91425" wrap="square" tIns="91425">
            <a:noAutofit/>
          </a:bodyPr>
          <a:lstStyle/>
          <a:p>
            <a:pPr indent="-114300" lvl="0" marL="228600" marR="0" rtl="0" algn="l">
              <a:lnSpc>
                <a:spcPct val="90000"/>
              </a:lnSpc>
              <a:spcBef>
                <a:spcPts val="0"/>
              </a:spcBef>
              <a:spcAft>
                <a:spcPts val="0"/>
              </a:spcAft>
              <a:buClr>
                <a:schemeClr val="dk1"/>
              </a:buClr>
              <a:buSzPts val="1800"/>
              <a:buFont typeface="Noto Sans Symbols"/>
              <a:buChar char="⮚"/>
            </a:pPr>
            <a:r>
              <a:rPr lang="en-US" sz="1800">
                <a:latin typeface="Calibri"/>
                <a:ea typeface="Calibri"/>
                <a:cs typeface="Calibri"/>
                <a:sym typeface="Calibri"/>
              </a:rPr>
              <a:t>Comments help in reading the code of a program to understand the functionality of the program. </a:t>
            </a:r>
            <a:endParaRPr/>
          </a:p>
          <a:p>
            <a:pPr indent="-114300" lvl="0" marL="228600" marR="0" rtl="0" algn="l">
              <a:lnSpc>
                <a:spcPct val="90000"/>
              </a:lnSpc>
              <a:spcBef>
                <a:spcPts val="1000"/>
              </a:spcBef>
              <a:spcAft>
                <a:spcPts val="0"/>
              </a:spcAft>
              <a:buClr>
                <a:schemeClr val="dk1"/>
              </a:buClr>
              <a:buSzPts val="1800"/>
              <a:buFont typeface="Noto Sans Symbols"/>
              <a:buChar char="⮚"/>
            </a:pPr>
            <a:r>
              <a:rPr lang="en-US" sz="1800">
                <a:latin typeface="Calibri"/>
                <a:ea typeface="Calibri"/>
                <a:cs typeface="Calibri"/>
                <a:sym typeface="Calibri"/>
              </a:rPr>
              <a:t>In C#, comments are given by the programmer to:</a:t>
            </a:r>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200"/>
              <a:buFont typeface="Noto Sans Symbols"/>
              <a:buNone/>
            </a:pPr>
            <a:r>
              <a:t/>
            </a:r>
            <a:endParaRPr sz="1200">
              <a:latin typeface="Calibri"/>
              <a:ea typeface="Calibri"/>
              <a:cs typeface="Calibri"/>
              <a:sym typeface="Calibri"/>
            </a:endParaRPr>
          </a:p>
          <a:p>
            <a:pPr indent="-114300" lvl="0" marL="228600" marR="0" rtl="0" algn="l">
              <a:lnSpc>
                <a:spcPct val="90000"/>
              </a:lnSpc>
              <a:spcBef>
                <a:spcPts val="1000"/>
              </a:spcBef>
              <a:spcAft>
                <a:spcPts val="0"/>
              </a:spcAft>
              <a:buClr>
                <a:schemeClr val="dk1"/>
              </a:buClr>
              <a:buSzPts val="1800"/>
              <a:buFont typeface="Noto Sans Symbols"/>
              <a:buChar char="⮚"/>
            </a:pPr>
            <a:r>
              <a:rPr lang="en-US" sz="1800">
                <a:latin typeface="Calibri"/>
                <a:ea typeface="Calibri"/>
                <a:cs typeface="Calibri"/>
                <a:sym typeface="Calibri"/>
              </a:rPr>
              <a:t>Comments are ignored by the compiler, during the execution of the program.</a:t>
            </a:r>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p:txBody>
      </p:sp>
      <p:sp>
        <p:nvSpPr>
          <p:cNvPr id="226" name="Google Shape;226;p15"/>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grpSp>
        <p:nvGrpSpPr>
          <p:cNvPr id="227" name="Google Shape;227;p15"/>
          <p:cNvGrpSpPr/>
          <p:nvPr/>
        </p:nvGrpSpPr>
        <p:grpSpPr>
          <a:xfrm>
            <a:off x="3200400" y="1638962"/>
            <a:ext cx="6096000" cy="3884875"/>
            <a:chOff x="0" y="89562"/>
            <a:chExt cx="6096000" cy="3884875"/>
          </a:xfrm>
        </p:grpSpPr>
        <p:sp>
          <p:nvSpPr>
            <p:cNvPr id="228" name="Google Shape;228;p15"/>
            <p:cNvSpPr/>
            <p:nvPr/>
          </p:nvSpPr>
          <p:spPr>
            <a:xfrm>
              <a:off x="0" y="676440"/>
              <a:ext cx="6096000" cy="352800"/>
            </a:xfrm>
            <a:prstGeom prst="rect">
              <a:avLst/>
            </a:prstGeom>
            <a:solidFill>
              <a:schemeClr val="lt1">
                <a:alpha val="89803"/>
              </a:schemeClr>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5"/>
            <p:cNvSpPr/>
            <p:nvPr/>
          </p:nvSpPr>
          <p:spPr>
            <a:xfrm>
              <a:off x="304800" y="89562"/>
              <a:ext cx="4267200" cy="793518"/>
            </a:xfrm>
            <a:prstGeom prst="roundRect">
              <a:avLst>
                <a:gd fmla="val 16667" name="adj"/>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5"/>
            <p:cNvSpPr txBox="1"/>
            <p:nvPr/>
          </p:nvSpPr>
          <p:spPr>
            <a:xfrm>
              <a:off x="343536" y="128298"/>
              <a:ext cx="4189728" cy="716046"/>
            </a:xfrm>
            <a:prstGeom prst="rect">
              <a:avLst/>
            </a:prstGeom>
            <a:noFill/>
            <a:ln>
              <a:noFill/>
            </a:ln>
          </p:spPr>
          <p:txBody>
            <a:bodyPr anchorCtr="0" anchor="ctr" bIns="0" lIns="161275" spcFirstLastPara="1" rIns="161275" wrap="square" tIns="0">
              <a:noAutofit/>
            </a:bodyPr>
            <a:lstStyle/>
            <a:p>
              <a:pPr indent="0" lvl="0" marL="0" marR="0" rtl="0" algn="l">
                <a:lnSpc>
                  <a:spcPct val="9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Provide information about a piece of code. </a:t>
              </a:r>
              <a:endParaRPr b="0" i="0" sz="1600" u="none" cap="none" strike="noStrike">
                <a:solidFill>
                  <a:schemeClr val="lt1"/>
                </a:solidFill>
                <a:latin typeface="Arial"/>
                <a:ea typeface="Arial"/>
                <a:cs typeface="Arial"/>
                <a:sym typeface="Arial"/>
              </a:endParaRPr>
            </a:p>
          </p:txBody>
        </p:sp>
        <p:sp>
          <p:nvSpPr>
            <p:cNvPr id="231" name="Google Shape;231;p15"/>
            <p:cNvSpPr/>
            <p:nvPr/>
          </p:nvSpPr>
          <p:spPr>
            <a:xfrm>
              <a:off x="0" y="1682568"/>
              <a:ext cx="6096000" cy="352800"/>
            </a:xfrm>
            <a:prstGeom prst="rect">
              <a:avLst/>
            </a:prstGeom>
            <a:solidFill>
              <a:schemeClr val="lt1">
                <a:alpha val="89803"/>
              </a:schemeClr>
            </a:solidFill>
            <a:ln cap="flat" cmpd="sng" w="25400">
              <a:solidFill>
                <a:srgbClr val="B9767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5"/>
            <p:cNvSpPr/>
            <p:nvPr/>
          </p:nvSpPr>
          <p:spPr>
            <a:xfrm>
              <a:off x="304800" y="1104840"/>
              <a:ext cx="4267200" cy="784368"/>
            </a:xfrm>
            <a:prstGeom prst="roundRect">
              <a:avLst>
                <a:gd fmla="val 16667" name="adj"/>
              </a:avLst>
            </a:prstGeom>
            <a:solidFill>
              <a:srgbClr val="B97676"/>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5"/>
            <p:cNvSpPr txBox="1"/>
            <p:nvPr/>
          </p:nvSpPr>
          <p:spPr>
            <a:xfrm>
              <a:off x="343090" y="1143130"/>
              <a:ext cx="4190620" cy="707788"/>
            </a:xfrm>
            <a:prstGeom prst="rect">
              <a:avLst/>
            </a:prstGeom>
            <a:noFill/>
            <a:ln>
              <a:noFill/>
            </a:ln>
          </p:spPr>
          <p:txBody>
            <a:bodyPr anchorCtr="0" anchor="ctr" bIns="0" lIns="161275" spcFirstLastPara="1" rIns="161275" wrap="square" tIns="0">
              <a:noAutofit/>
            </a:bodyPr>
            <a:lstStyle/>
            <a:p>
              <a:pPr indent="0" lvl="0" marL="0" marR="0" rtl="0" algn="l">
                <a:lnSpc>
                  <a:spcPct val="9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Make the program more readable. </a:t>
              </a:r>
              <a:endParaRPr b="0" i="0" sz="1600" u="none" cap="none" strike="noStrike">
                <a:solidFill>
                  <a:schemeClr val="lt1"/>
                </a:solidFill>
                <a:latin typeface="Arial"/>
                <a:ea typeface="Arial"/>
                <a:cs typeface="Arial"/>
                <a:sym typeface="Arial"/>
              </a:endParaRPr>
            </a:p>
          </p:txBody>
        </p:sp>
        <p:sp>
          <p:nvSpPr>
            <p:cNvPr id="234" name="Google Shape;234;p15"/>
            <p:cNvSpPr/>
            <p:nvPr/>
          </p:nvSpPr>
          <p:spPr>
            <a:xfrm>
              <a:off x="0" y="2670401"/>
              <a:ext cx="6096000" cy="352800"/>
            </a:xfrm>
            <a:prstGeom prst="rect">
              <a:avLst/>
            </a:prstGeom>
            <a:solidFill>
              <a:schemeClr val="lt1">
                <a:alpha val="89803"/>
              </a:schemeClr>
            </a:solidFill>
            <a:ln cap="flat" cmpd="sng" w="25400">
              <a:solidFill>
                <a:srgbClr val="D83E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5"/>
            <p:cNvSpPr/>
            <p:nvPr/>
          </p:nvSpPr>
          <p:spPr>
            <a:xfrm>
              <a:off x="304800" y="2110968"/>
              <a:ext cx="4267200" cy="766072"/>
            </a:xfrm>
            <a:prstGeom prst="roundRect">
              <a:avLst>
                <a:gd fmla="val 16667" name="adj"/>
              </a:avLst>
            </a:prstGeom>
            <a:solidFill>
              <a:srgbClr val="D83E3E"/>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txBox="1"/>
            <p:nvPr/>
          </p:nvSpPr>
          <p:spPr>
            <a:xfrm>
              <a:off x="342197" y="2148365"/>
              <a:ext cx="4192406" cy="691278"/>
            </a:xfrm>
            <a:prstGeom prst="rect">
              <a:avLst/>
            </a:prstGeom>
            <a:noFill/>
            <a:ln>
              <a:noFill/>
            </a:ln>
          </p:spPr>
          <p:txBody>
            <a:bodyPr anchorCtr="0" anchor="ctr" bIns="0" lIns="161275" spcFirstLastPara="1" rIns="161275" wrap="square" tIns="0">
              <a:noAutofit/>
            </a:bodyPr>
            <a:lstStyle/>
            <a:p>
              <a:pPr indent="0" lvl="0" marL="0" marR="0" rtl="0" algn="l">
                <a:lnSpc>
                  <a:spcPct val="9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Explain the purpose of using a particular variable or method to a programmer.</a:t>
              </a:r>
              <a:endParaRPr b="0" i="0" sz="1600" u="none" cap="none" strike="noStrike">
                <a:solidFill>
                  <a:schemeClr val="lt1"/>
                </a:solidFill>
                <a:latin typeface="Arial"/>
                <a:ea typeface="Arial"/>
                <a:cs typeface="Arial"/>
                <a:sym typeface="Arial"/>
              </a:endParaRPr>
            </a:p>
          </p:txBody>
        </p:sp>
        <p:sp>
          <p:nvSpPr>
            <p:cNvPr id="237" name="Google Shape;237;p15"/>
            <p:cNvSpPr/>
            <p:nvPr/>
          </p:nvSpPr>
          <p:spPr>
            <a:xfrm>
              <a:off x="0" y="3621637"/>
              <a:ext cx="6096000" cy="352800"/>
            </a:xfrm>
            <a:prstGeom prst="rect">
              <a:avLst/>
            </a:prstGeom>
            <a:solidFill>
              <a:schemeClr val="lt1">
                <a:alpha val="89803"/>
              </a:schemeClr>
            </a:solidFill>
            <a:ln cap="flat" cmpd="sng" w="25400">
              <a:solidFill>
                <a:srgbClr val="F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5"/>
            <p:cNvSpPr/>
            <p:nvPr/>
          </p:nvSpPr>
          <p:spPr>
            <a:xfrm>
              <a:off x="304800" y="3098801"/>
              <a:ext cx="4267200" cy="729476"/>
            </a:xfrm>
            <a:prstGeom prst="roundRect">
              <a:avLst>
                <a:gd fmla="val 16667" name="adj"/>
              </a:avLst>
            </a:prstGeom>
            <a:solidFill>
              <a:srgbClr val="FE000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5"/>
            <p:cNvSpPr txBox="1"/>
            <p:nvPr/>
          </p:nvSpPr>
          <p:spPr>
            <a:xfrm>
              <a:off x="340410" y="3134411"/>
              <a:ext cx="4195980" cy="658256"/>
            </a:xfrm>
            <a:prstGeom prst="rect">
              <a:avLst/>
            </a:prstGeom>
            <a:noFill/>
            <a:ln>
              <a:noFill/>
            </a:ln>
          </p:spPr>
          <p:txBody>
            <a:bodyPr anchorCtr="0" anchor="ctr" bIns="0" lIns="161275" spcFirstLastPara="1" rIns="161275" wrap="square" tIns="0">
              <a:noAutofit/>
            </a:bodyPr>
            <a:lstStyle/>
            <a:p>
              <a:pPr indent="0" lvl="0" marL="0" marR="0" rtl="0" algn="l">
                <a:lnSpc>
                  <a:spcPct val="9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Help to identify comments as they are marked with special characters. </a:t>
              </a:r>
              <a:endParaRPr b="0" i="0" sz="1600" u="none" cap="none" strike="noStrike">
                <a:solidFill>
                  <a:schemeClr val="lt1"/>
                </a:solidFill>
                <a:latin typeface="Arial"/>
                <a:ea typeface="Arial"/>
                <a:cs typeface="Arial"/>
                <a:sym typeface="Arial"/>
              </a:endParaRPr>
            </a:p>
          </p:txBody>
        </p:sp>
      </p:grpSp>
      <p:sp>
        <p:nvSpPr>
          <p:cNvPr id="240" name="Google Shape;240;p15"/>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6"/>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Types of Comments 1-2</a:t>
            </a:r>
            <a:endParaRPr>
              <a:latin typeface="Calibri"/>
              <a:ea typeface="Calibri"/>
              <a:cs typeface="Calibri"/>
              <a:sym typeface="Calibri"/>
            </a:endParaRPr>
          </a:p>
        </p:txBody>
      </p:sp>
      <p:sp>
        <p:nvSpPr>
          <p:cNvPr id="247" name="Google Shape;247;p16"/>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14300" lvl="0" marL="228600" rtl="0" algn="l">
              <a:lnSpc>
                <a:spcPct val="90000"/>
              </a:lnSpc>
              <a:spcBef>
                <a:spcPts val="0"/>
              </a:spcBef>
              <a:spcAft>
                <a:spcPts val="0"/>
              </a:spcAft>
              <a:buSzPts val="1800"/>
              <a:buChar char="⮚"/>
            </a:pPr>
            <a:r>
              <a:rPr b="1" lang="en-US" sz="1800">
                <a:latin typeface="Calibri"/>
                <a:ea typeface="Calibri"/>
                <a:cs typeface="Calibri"/>
                <a:sym typeface="Calibri"/>
              </a:rPr>
              <a:t>Single-line Comments</a:t>
            </a:r>
            <a:r>
              <a:rPr lang="en-US" sz="1800">
                <a:latin typeface="Calibri"/>
                <a:ea typeface="Calibri"/>
                <a:cs typeface="Calibri"/>
                <a:sym typeface="Calibri"/>
              </a:rPr>
              <a:t>: Begin with two forward slashes (//). </a:t>
            </a:r>
            <a:endParaRPr/>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101600" lvl="1" marL="685800" rtl="0" algn="l">
              <a:lnSpc>
                <a:spcPct val="90000"/>
              </a:lnSpc>
              <a:spcBef>
                <a:spcPts val="500"/>
              </a:spcBef>
              <a:spcAft>
                <a:spcPts val="0"/>
              </a:spcAft>
              <a:buSzPts val="1600"/>
              <a:buChar char="•"/>
            </a:pPr>
            <a:r>
              <a:rPr lang="en-US" sz="1600">
                <a:latin typeface="Calibri"/>
                <a:ea typeface="Calibri"/>
                <a:cs typeface="Calibri"/>
                <a:sym typeface="Calibri"/>
              </a:rPr>
              <a:t>To write more than one line as comment, begin each line with the double slashes // characters, as shown in the following code:</a:t>
            </a:r>
            <a:endParaRPr/>
          </a:p>
          <a:p>
            <a:pPr indent="-58737" lvl="0" marL="798513" rtl="0" algn="l">
              <a:lnSpc>
                <a:spcPct val="90000"/>
              </a:lnSpc>
              <a:spcBef>
                <a:spcPts val="1000"/>
              </a:spcBef>
              <a:spcAft>
                <a:spcPts val="0"/>
              </a:spcAft>
              <a:buSzPts val="1400"/>
              <a:buNone/>
            </a:pPr>
            <a:r>
              <a:rPr lang="en-US" sz="1400">
                <a:latin typeface="Courier New"/>
                <a:ea typeface="Courier New"/>
                <a:cs typeface="Courier New"/>
                <a:sym typeface="Courier New"/>
              </a:rPr>
              <a:t> // This block of code will add two numbers and then put the result in the // variable, doSum</a:t>
            </a:r>
            <a:endParaRPr sz="1400">
              <a:latin typeface="Courier New"/>
              <a:ea typeface="Courier New"/>
              <a:cs typeface="Courier New"/>
              <a:sym typeface="Courier New"/>
            </a:endParaRPr>
          </a:p>
          <a:p>
            <a:pPr indent="-58737" lvl="0" marL="798513" rtl="0" algn="l">
              <a:lnSpc>
                <a:spcPct val="90000"/>
              </a:lnSpc>
              <a:spcBef>
                <a:spcPts val="1000"/>
              </a:spcBef>
              <a:spcAft>
                <a:spcPts val="0"/>
              </a:spcAft>
              <a:buSzPts val="1400"/>
              <a:buNone/>
            </a:pPr>
            <a:r>
              <a:rPr lang="en-US" sz="1400">
                <a:latin typeface="Courier New"/>
                <a:ea typeface="Courier New"/>
                <a:cs typeface="Courier New"/>
                <a:sym typeface="Courier New"/>
              </a:rPr>
              <a:t> int doSum = 4 + 3;</a:t>
            </a:r>
            <a:endParaRPr/>
          </a:p>
          <a:p>
            <a:pPr indent="-101600" lvl="1" marL="685800" rtl="0" algn="l">
              <a:lnSpc>
                <a:spcPct val="90000"/>
              </a:lnSpc>
              <a:spcBef>
                <a:spcPts val="500"/>
              </a:spcBef>
              <a:spcAft>
                <a:spcPts val="0"/>
              </a:spcAft>
              <a:buSzPts val="1600"/>
              <a:buChar char="•"/>
            </a:pPr>
            <a:r>
              <a:rPr lang="en-US" sz="1600">
                <a:latin typeface="Calibri"/>
                <a:ea typeface="Calibri"/>
                <a:cs typeface="Calibri"/>
                <a:sym typeface="Calibri"/>
              </a:rPr>
              <a:t>You can also write the single-line comment in the same line as shown in the following code:</a:t>
            </a:r>
            <a:endParaRPr/>
          </a:p>
          <a:p>
            <a:pPr indent="-76200" lvl="1" marL="685800" rtl="0" algn="l">
              <a:lnSpc>
                <a:spcPct val="90000"/>
              </a:lnSpc>
              <a:spcBef>
                <a:spcPts val="500"/>
              </a:spcBef>
              <a:spcAft>
                <a:spcPts val="0"/>
              </a:spcAft>
              <a:buSzPts val="1500"/>
              <a:buFont typeface="Noto Sans Symbols"/>
              <a:buNone/>
            </a:pPr>
            <a:r>
              <a:rPr b="1" lang="en-US" sz="1500">
                <a:latin typeface="Courier New"/>
                <a:ea typeface="Courier New"/>
                <a:cs typeface="Courier New"/>
                <a:sym typeface="Courier New"/>
              </a:rPr>
              <a:t>   </a:t>
            </a:r>
            <a:r>
              <a:rPr lang="en-US" sz="1500">
                <a:latin typeface="Courier New"/>
                <a:ea typeface="Courier New"/>
                <a:cs typeface="Courier New"/>
                <a:sym typeface="Courier New"/>
              </a:rPr>
              <a:t>int doSum = 4 + 3; // Adding two numbers</a:t>
            </a:r>
            <a:endParaRPr/>
          </a:p>
          <a:p>
            <a:pPr indent="0" lvl="0" marL="228600" rtl="0" algn="l">
              <a:lnSpc>
                <a:spcPct val="90000"/>
              </a:lnSpc>
              <a:spcBef>
                <a:spcPts val="1000"/>
              </a:spcBef>
              <a:spcAft>
                <a:spcPts val="0"/>
              </a:spcAft>
              <a:buSzPts val="1800"/>
              <a:buNone/>
            </a:pPr>
            <a:r>
              <a:t/>
            </a:r>
            <a:endParaRPr b="1" sz="1800">
              <a:latin typeface="Calibri"/>
              <a:ea typeface="Calibri"/>
              <a:cs typeface="Calibri"/>
              <a:sym typeface="Calibri"/>
            </a:endParaRPr>
          </a:p>
          <a:p>
            <a:pPr indent="-114300" lvl="0" marL="228600" rtl="0" algn="l">
              <a:lnSpc>
                <a:spcPct val="90000"/>
              </a:lnSpc>
              <a:spcBef>
                <a:spcPts val="1000"/>
              </a:spcBef>
              <a:spcAft>
                <a:spcPts val="0"/>
              </a:spcAft>
              <a:buSzPts val="1800"/>
              <a:buChar char="⮚"/>
            </a:pPr>
            <a:r>
              <a:rPr b="1" lang="en-US" sz="1800">
                <a:latin typeface="Calibri"/>
                <a:ea typeface="Calibri"/>
                <a:cs typeface="Calibri"/>
                <a:sym typeface="Calibri"/>
              </a:rPr>
              <a:t>Multi-line Comments</a:t>
            </a:r>
            <a:r>
              <a:rPr lang="en-US" sz="1800">
                <a:latin typeface="Calibri"/>
                <a:ea typeface="Calibri"/>
                <a:cs typeface="Calibri"/>
                <a:sym typeface="Calibri"/>
              </a:rPr>
              <a:t>: Begin with a forward slash followed by an asterisk (/*) and end with an asterisk followed by a forward slash (*/). </a:t>
            </a:r>
            <a:endParaRPr/>
          </a:p>
          <a:p>
            <a:pPr indent="0" lvl="0" marL="228600" rtl="0" algn="l">
              <a:lnSpc>
                <a:spcPct val="90000"/>
              </a:lnSpc>
              <a:spcBef>
                <a:spcPts val="1000"/>
              </a:spcBef>
              <a:spcAft>
                <a:spcPts val="0"/>
              </a:spcAft>
              <a:buSzPts val="1800"/>
              <a:buNone/>
            </a:pPr>
            <a:r>
              <a:t/>
            </a:r>
            <a:endParaRPr sz="1800">
              <a:latin typeface="Calibri"/>
              <a:ea typeface="Calibri"/>
              <a:cs typeface="Calibri"/>
              <a:sym typeface="Calibri"/>
            </a:endParaRPr>
          </a:p>
          <a:p>
            <a:pPr indent="0" lvl="0" marL="228600" rtl="0" algn="l">
              <a:lnSpc>
                <a:spcPct val="90000"/>
              </a:lnSpc>
              <a:spcBef>
                <a:spcPts val="1000"/>
              </a:spcBef>
              <a:spcAft>
                <a:spcPts val="0"/>
              </a:spcAft>
              <a:buSzPts val="1800"/>
              <a:buNone/>
            </a:pPr>
            <a:r>
              <a:t/>
            </a:r>
            <a:endParaRPr sz="1800">
              <a:latin typeface="Calibri"/>
              <a:ea typeface="Calibri"/>
              <a:cs typeface="Calibri"/>
              <a:sym typeface="Calibri"/>
            </a:endParaRPr>
          </a:p>
          <a:p>
            <a:pPr indent="0" lvl="0" marL="228600" rtl="0" algn="l">
              <a:lnSpc>
                <a:spcPct val="90000"/>
              </a:lnSpc>
              <a:spcBef>
                <a:spcPts val="1000"/>
              </a:spcBef>
              <a:spcAft>
                <a:spcPts val="0"/>
              </a:spcAft>
              <a:buSzPts val="1800"/>
              <a:buNone/>
            </a:pPr>
            <a:r>
              <a:t/>
            </a:r>
            <a:endParaRPr sz="1800"/>
          </a:p>
        </p:txBody>
      </p:sp>
      <p:sp>
        <p:nvSpPr>
          <p:cNvPr id="248" name="Google Shape;248;p16"/>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249" name="Google Shape;249;p16"/>
          <p:cNvSpPr txBox="1"/>
          <p:nvPr/>
        </p:nvSpPr>
        <p:spPr>
          <a:xfrm>
            <a:off x="3705226" y="1143000"/>
            <a:ext cx="6276975" cy="509588"/>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 This block of code will add two numbers</a:t>
            </a:r>
            <a:endParaRPr/>
          </a:p>
          <a:p>
            <a:pPr indent="0" lvl="0"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int doSum = 4 + 3;</a:t>
            </a:r>
            <a:endParaRPr/>
          </a:p>
          <a:p>
            <a:pPr indent="0" lvl="0" marL="0" marR="0" rtl="0" algn="l">
              <a:lnSpc>
                <a:spcPct val="70000"/>
              </a:lnSpc>
              <a:spcBef>
                <a:spcPts val="600"/>
              </a:spcBef>
              <a:spcAft>
                <a:spcPts val="0"/>
              </a:spcAft>
              <a:buClr>
                <a:schemeClr val="dk1"/>
              </a:buClr>
              <a:buSzPts val="1200"/>
              <a:buFont typeface="Noto Sans Symbols"/>
              <a:buNone/>
            </a:pPr>
            <a:r>
              <a:t/>
            </a:r>
            <a:endParaRPr b="0" i="0" sz="1200" u="none" cap="none" strike="noStrike">
              <a:solidFill>
                <a:schemeClr val="dk1"/>
              </a:solidFill>
              <a:latin typeface="Courier New"/>
              <a:ea typeface="Courier New"/>
              <a:cs typeface="Courier New"/>
              <a:sym typeface="Courier New"/>
            </a:endParaRPr>
          </a:p>
        </p:txBody>
      </p:sp>
      <p:sp>
        <p:nvSpPr>
          <p:cNvPr id="250" name="Google Shape;250;p16"/>
          <p:cNvSpPr txBox="1"/>
          <p:nvPr/>
        </p:nvSpPr>
        <p:spPr>
          <a:xfrm>
            <a:off x="2155825" y="1219201"/>
            <a:ext cx="1447800" cy="307777"/>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7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251" name="Google Shape;251;p16"/>
          <p:cNvSpPr txBox="1"/>
          <p:nvPr/>
        </p:nvSpPr>
        <p:spPr>
          <a:xfrm>
            <a:off x="3603625" y="4618039"/>
            <a:ext cx="6770688" cy="1214437"/>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 This is a block of code that will multiply two numbers, divide the resultant value by 2 and display the quotient */</a:t>
            </a:r>
            <a:endParaRPr/>
          </a:p>
          <a:p>
            <a:pPr indent="0" lvl="0" marL="0" marR="0" rtl="0" algn="l">
              <a:lnSpc>
                <a:spcPct val="70000"/>
              </a:lnSpc>
              <a:spcBef>
                <a:spcPts val="70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int doMult = 5 * 20;</a:t>
            </a:r>
            <a:endParaRPr/>
          </a:p>
          <a:p>
            <a:pPr indent="0" lvl="0" marL="0" marR="0" rtl="0" algn="l">
              <a:lnSpc>
                <a:spcPct val="70000"/>
              </a:lnSpc>
              <a:spcBef>
                <a:spcPts val="70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int doDiv = doMult / 2;</a:t>
            </a:r>
            <a:endParaRPr/>
          </a:p>
          <a:p>
            <a:pPr indent="0" lvl="0" marL="0" marR="0" rtl="0" algn="l">
              <a:lnSpc>
                <a:spcPct val="70000"/>
              </a:lnSpc>
              <a:spcBef>
                <a:spcPts val="70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Console.WriteLine(“Quotient is:” + doDiv)</a:t>
            </a:r>
            <a:endParaRPr/>
          </a:p>
          <a:p>
            <a:pPr indent="0" lvl="0" marL="0" marR="0" rtl="0" algn="l">
              <a:lnSpc>
                <a:spcPct val="70000"/>
              </a:lnSpc>
              <a:spcBef>
                <a:spcPts val="800"/>
              </a:spcBef>
              <a:spcAft>
                <a:spcPts val="0"/>
              </a:spcAft>
              <a:buClr>
                <a:schemeClr val="dk1"/>
              </a:buClr>
              <a:buSzPts val="1600"/>
              <a:buFont typeface="Noto Sans Symbols"/>
              <a:buNone/>
            </a:pPr>
            <a:r>
              <a:t/>
            </a:r>
            <a:endParaRPr b="0" i="0" sz="1600" u="none" cap="none" strike="noStrike">
              <a:solidFill>
                <a:schemeClr val="dk1"/>
              </a:solidFill>
              <a:latin typeface="Courier New"/>
              <a:ea typeface="Courier New"/>
              <a:cs typeface="Courier New"/>
              <a:sym typeface="Courier New"/>
            </a:endParaRPr>
          </a:p>
        </p:txBody>
      </p:sp>
      <p:sp>
        <p:nvSpPr>
          <p:cNvPr id="252" name="Google Shape;252;p16"/>
          <p:cNvSpPr txBox="1"/>
          <p:nvPr/>
        </p:nvSpPr>
        <p:spPr>
          <a:xfrm>
            <a:off x="2079625" y="4708526"/>
            <a:ext cx="1447800" cy="307777"/>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7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253" name="Google Shape;253;p16"/>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7"/>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Types of Comments 2-2 </a:t>
            </a:r>
            <a:endParaRPr>
              <a:latin typeface="Calibri"/>
              <a:ea typeface="Calibri"/>
              <a:cs typeface="Calibri"/>
              <a:sym typeface="Calibri"/>
            </a:endParaRPr>
          </a:p>
        </p:txBody>
      </p:sp>
      <p:sp>
        <p:nvSpPr>
          <p:cNvPr id="260" name="Google Shape;260;p17"/>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14300" lvl="0" marL="228600" rtl="0" algn="l">
              <a:lnSpc>
                <a:spcPct val="90000"/>
              </a:lnSpc>
              <a:spcBef>
                <a:spcPts val="0"/>
              </a:spcBef>
              <a:spcAft>
                <a:spcPts val="0"/>
              </a:spcAft>
              <a:buSzPts val="1800"/>
              <a:buChar char="⮚"/>
            </a:pPr>
            <a:r>
              <a:rPr b="1" lang="en-US" sz="1800">
                <a:latin typeface="Calibri"/>
                <a:ea typeface="Calibri"/>
                <a:cs typeface="Calibri"/>
                <a:sym typeface="Calibri"/>
              </a:rPr>
              <a:t>XML Comments</a:t>
            </a:r>
            <a:r>
              <a:rPr lang="en-US" sz="1800">
                <a:latin typeface="Calibri"/>
                <a:ea typeface="Calibri"/>
                <a:cs typeface="Calibri"/>
                <a:sym typeface="Calibri"/>
              </a:rPr>
              <a:t>: Begin with three forward slashes (///). Unlike single-line and multi-line comments, the XML comment must be enclosed in an XML tag. You need to create XML tags to insert XML comments. Both the XML tags and XML comments must be prefixed with three forward slashes.  </a:t>
            </a:r>
            <a:endParaRPr/>
          </a:p>
          <a:p>
            <a:pPr indent="-114300" lvl="1" marL="685800" rtl="0" algn="l">
              <a:lnSpc>
                <a:spcPct val="90000"/>
              </a:lnSpc>
              <a:spcBef>
                <a:spcPts val="500"/>
              </a:spcBef>
              <a:spcAft>
                <a:spcPts val="0"/>
              </a:spcAft>
              <a:buSzPts val="1800"/>
              <a:buChar char="•"/>
            </a:pPr>
            <a:r>
              <a:rPr lang="en-US" sz="1800">
                <a:latin typeface="Calibri"/>
                <a:ea typeface="Calibri"/>
                <a:cs typeface="Calibri"/>
                <a:sym typeface="Calibri"/>
              </a:rPr>
              <a:t>You can insert an XML comment, as shown in the following code: </a:t>
            </a:r>
            <a:endParaRPr/>
          </a:p>
          <a:p>
            <a:pPr indent="0" lvl="1" marL="685800" rtl="0" algn="l">
              <a:lnSpc>
                <a:spcPct val="90000"/>
              </a:lnSpc>
              <a:spcBef>
                <a:spcPts val="500"/>
              </a:spcBef>
              <a:spcAft>
                <a:spcPts val="0"/>
              </a:spcAft>
              <a:buSzPts val="1800"/>
              <a:buNone/>
            </a:pPr>
            <a:r>
              <a:t/>
            </a:r>
            <a:endParaRPr sz="1800">
              <a:latin typeface="Calibri"/>
              <a:ea typeface="Calibri"/>
              <a:cs typeface="Calibri"/>
              <a:sym typeface="Calibri"/>
            </a:endParaRPr>
          </a:p>
          <a:p>
            <a:pPr indent="0" lvl="1" marL="685800" rtl="0" algn="l">
              <a:lnSpc>
                <a:spcPct val="90000"/>
              </a:lnSpc>
              <a:spcBef>
                <a:spcPts val="500"/>
              </a:spcBef>
              <a:spcAft>
                <a:spcPts val="0"/>
              </a:spcAft>
              <a:buSzPts val="1800"/>
              <a:buNone/>
            </a:pPr>
            <a:r>
              <a:t/>
            </a:r>
            <a:endParaRPr sz="1800">
              <a:latin typeface="Calibri"/>
              <a:ea typeface="Calibri"/>
              <a:cs typeface="Calibri"/>
              <a:sym typeface="Calibri"/>
            </a:endParaRPr>
          </a:p>
          <a:p>
            <a:pPr indent="0" lvl="1" marL="685800" rtl="0" algn="l">
              <a:lnSpc>
                <a:spcPct val="90000"/>
              </a:lnSpc>
              <a:spcBef>
                <a:spcPts val="500"/>
              </a:spcBef>
              <a:spcAft>
                <a:spcPts val="0"/>
              </a:spcAft>
              <a:buSzPts val="1800"/>
              <a:buNone/>
            </a:pPr>
            <a:r>
              <a:t/>
            </a:r>
            <a:endParaRPr sz="1800">
              <a:latin typeface="Calibri"/>
              <a:ea typeface="Calibri"/>
              <a:cs typeface="Calibri"/>
              <a:sym typeface="Calibri"/>
            </a:endParaRPr>
          </a:p>
          <a:p>
            <a:pPr indent="0" lvl="1" marL="685800" rtl="0" algn="l">
              <a:lnSpc>
                <a:spcPct val="90000"/>
              </a:lnSpc>
              <a:spcBef>
                <a:spcPts val="500"/>
              </a:spcBef>
              <a:spcAft>
                <a:spcPts val="0"/>
              </a:spcAft>
              <a:buSzPts val="1800"/>
              <a:buNone/>
            </a:pPr>
            <a:r>
              <a:t/>
            </a:r>
            <a:endParaRPr sz="1800">
              <a:latin typeface="Calibri"/>
              <a:ea typeface="Calibri"/>
              <a:cs typeface="Calibri"/>
              <a:sym typeface="Calibri"/>
            </a:endParaRPr>
          </a:p>
          <a:p>
            <a:pPr indent="0" lvl="1" marL="685800" rtl="0" algn="l">
              <a:lnSpc>
                <a:spcPct val="90000"/>
              </a:lnSpc>
              <a:spcBef>
                <a:spcPts val="500"/>
              </a:spcBef>
              <a:spcAft>
                <a:spcPts val="0"/>
              </a:spcAft>
              <a:buSzPts val="1800"/>
              <a:buNone/>
            </a:pPr>
            <a:r>
              <a:t/>
            </a:r>
            <a:endParaRPr sz="1800">
              <a:latin typeface="Calibri"/>
              <a:ea typeface="Calibri"/>
              <a:cs typeface="Calibri"/>
              <a:sym typeface="Calibri"/>
            </a:endParaRPr>
          </a:p>
          <a:p>
            <a:pPr indent="-114300" lvl="1" marL="685800" rtl="0" algn="l">
              <a:lnSpc>
                <a:spcPct val="90000"/>
              </a:lnSpc>
              <a:spcBef>
                <a:spcPts val="500"/>
              </a:spcBef>
              <a:spcAft>
                <a:spcPts val="0"/>
              </a:spcAft>
              <a:buSzPts val="1800"/>
              <a:buChar char="•"/>
            </a:pPr>
            <a:r>
              <a:rPr lang="en-US" sz="1800">
                <a:latin typeface="Calibri"/>
                <a:ea typeface="Calibri"/>
                <a:cs typeface="Calibri"/>
                <a:sym typeface="Calibri"/>
              </a:rPr>
              <a:t>The following figure displays a complete example of using XML comments:</a:t>
            </a:r>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p:txBody>
      </p:sp>
      <p:sp>
        <p:nvSpPr>
          <p:cNvPr id="261" name="Google Shape;261;p17"/>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262" name="Google Shape;262;p17"/>
          <p:cNvSpPr txBox="1"/>
          <p:nvPr/>
        </p:nvSpPr>
        <p:spPr>
          <a:xfrm>
            <a:off x="2667000" y="2209801"/>
            <a:ext cx="19812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263" name="Google Shape;263;p17"/>
          <p:cNvSpPr txBox="1"/>
          <p:nvPr/>
        </p:nvSpPr>
        <p:spPr>
          <a:xfrm>
            <a:off x="2667000" y="2667000"/>
            <a:ext cx="6858000" cy="7620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 &lt;summary&gt;</a:t>
            </a:r>
            <a:endParaRPr/>
          </a:p>
          <a:p>
            <a:pPr indent="0" lvl="0" marL="0" marR="0" rtl="0" algn="l">
              <a:lnSpc>
                <a:spcPct val="70000"/>
              </a:lnSpc>
              <a:spcBef>
                <a:spcPts val="70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 You are in the XML tag called summary.</a:t>
            </a:r>
            <a:endParaRPr/>
          </a:p>
          <a:p>
            <a:pPr indent="0" lvl="0" marL="0" marR="0" rtl="0" algn="l">
              <a:lnSpc>
                <a:spcPct val="70000"/>
              </a:lnSpc>
              <a:spcBef>
                <a:spcPts val="70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 &lt;/summary&gt;</a:t>
            </a:r>
            <a:endParaRPr/>
          </a:p>
          <a:p>
            <a:pPr indent="0" lvl="0" marL="0" marR="0" rtl="0" algn="l">
              <a:lnSpc>
                <a:spcPct val="70000"/>
              </a:lnSpc>
              <a:spcBef>
                <a:spcPts val="700"/>
              </a:spcBef>
              <a:spcAft>
                <a:spcPts val="0"/>
              </a:spcAft>
              <a:buClr>
                <a:schemeClr val="dk1"/>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pic>
        <p:nvPicPr>
          <p:cNvPr descr="Capture 25.PNG" id="264" name="Google Shape;264;p17"/>
          <p:cNvPicPr preferRelativeResize="0"/>
          <p:nvPr/>
        </p:nvPicPr>
        <p:blipFill rotWithShape="1">
          <a:blip r:embed="rId3">
            <a:alphaModFix/>
          </a:blip>
          <a:srcRect b="0" l="0" r="0" t="0"/>
          <a:stretch/>
        </p:blipFill>
        <p:spPr>
          <a:xfrm>
            <a:off x="3200400" y="3886200"/>
            <a:ext cx="5334000" cy="2514600"/>
          </a:xfrm>
          <a:prstGeom prst="rect">
            <a:avLst/>
          </a:prstGeom>
          <a:noFill/>
          <a:ln>
            <a:noFill/>
          </a:ln>
        </p:spPr>
      </p:pic>
      <p:sp>
        <p:nvSpPr>
          <p:cNvPr id="265" name="Google Shape;265;p17"/>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8"/>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XML Documentation 1-2 </a:t>
            </a:r>
            <a:endParaRPr>
              <a:latin typeface="Calibri"/>
              <a:ea typeface="Calibri"/>
              <a:cs typeface="Calibri"/>
              <a:sym typeface="Calibri"/>
            </a:endParaRPr>
          </a:p>
        </p:txBody>
      </p:sp>
      <p:sp>
        <p:nvSpPr>
          <p:cNvPr id="272" name="Google Shape;272;p18"/>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27000" lvl="0" marL="228600" marR="0" rtl="0" algn="l">
              <a:lnSpc>
                <a:spcPct val="90000"/>
              </a:lnSpc>
              <a:spcBef>
                <a:spcPts val="0"/>
              </a:spcBef>
              <a:spcAft>
                <a:spcPts val="0"/>
              </a:spcAft>
              <a:buClr>
                <a:schemeClr val="dk1"/>
              </a:buClr>
              <a:buSzPts val="2000"/>
              <a:buFont typeface="Noto Sans Symbols"/>
              <a:buChar char="⮚"/>
            </a:pPr>
            <a:r>
              <a:rPr lang="en-US" sz="2000">
                <a:latin typeface="Calibri"/>
                <a:ea typeface="Calibri"/>
                <a:cs typeface="Calibri"/>
                <a:sym typeface="Calibri"/>
              </a:rPr>
              <a:t>In C#, you can create an XML document that will contain all the XML comments. </a:t>
            </a:r>
            <a:endParaRPr/>
          </a:p>
          <a:p>
            <a:pPr indent="-127000" lvl="0" marL="228600" marR="0" rtl="0" algn="l">
              <a:lnSpc>
                <a:spcPct val="90000"/>
              </a:lnSpc>
              <a:spcBef>
                <a:spcPts val="1000"/>
              </a:spcBef>
              <a:spcAft>
                <a:spcPts val="0"/>
              </a:spcAft>
              <a:buClr>
                <a:schemeClr val="dk1"/>
              </a:buClr>
              <a:buSzPts val="2000"/>
              <a:buFont typeface="Noto Sans Symbols"/>
              <a:buChar char="⮚"/>
            </a:pPr>
            <a:r>
              <a:rPr lang="en-US" sz="2000">
                <a:latin typeface="Calibri"/>
                <a:ea typeface="Calibri"/>
                <a:cs typeface="Calibri"/>
                <a:sym typeface="Calibri"/>
              </a:rPr>
              <a:t>This document is useful when multiple programmers want to view information of the program. </a:t>
            </a:r>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a:p>
            <a:pPr indent="-127000" lvl="0" marL="228600" marR="0" rtl="0" algn="l">
              <a:lnSpc>
                <a:spcPct val="90000"/>
              </a:lnSpc>
              <a:spcBef>
                <a:spcPts val="1000"/>
              </a:spcBef>
              <a:spcAft>
                <a:spcPts val="0"/>
              </a:spcAft>
              <a:buClr>
                <a:schemeClr val="dk1"/>
              </a:buClr>
              <a:buSzPts val="2000"/>
              <a:buFont typeface="Noto Sans Symbols"/>
              <a:buChar char="⮚"/>
            </a:pPr>
            <a:r>
              <a:rPr lang="en-US" sz="2000">
                <a:latin typeface="Calibri"/>
                <a:ea typeface="Calibri"/>
                <a:cs typeface="Calibri"/>
                <a:sym typeface="Calibri"/>
              </a:rPr>
              <a:t>Consider a scenario, where one of the programmers wants to understand the technical details of the code and another programmer wants to see the total variables used in the code. </a:t>
            </a:r>
            <a:endParaRPr/>
          </a:p>
          <a:p>
            <a:pPr indent="-127000" lvl="0" marL="228600" marR="0" rtl="0" algn="l">
              <a:lnSpc>
                <a:spcPct val="90000"/>
              </a:lnSpc>
              <a:spcBef>
                <a:spcPts val="1000"/>
              </a:spcBef>
              <a:spcAft>
                <a:spcPts val="0"/>
              </a:spcAft>
              <a:buClr>
                <a:schemeClr val="dk1"/>
              </a:buClr>
              <a:buSzPts val="2000"/>
              <a:buFont typeface="Noto Sans Symbols"/>
              <a:buChar char="⮚"/>
            </a:pPr>
            <a:r>
              <a:rPr lang="en-US" sz="2000">
                <a:latin typeface="Calibri"/>
                <a:ea typeface="Calibri"/>
                <a:cs typeface="Calibri"/>
                <a:sym typeface="Calibri"/>
              </a:rPr>
              <a:t>In this case, you can create an XML document that will contain all the required information. </a:t>
            </a:r>
            <a:endParaRPr sz="2400">
              <a:latin typeface="Calibri"/>
              <a:ea typeface="Calibri"/>
              <a:cs typeface="Calibri"/>
              <a:sym typeface="Calibri"/>
            </a:endParaRPr>
          </a:p>
        </p:txBody>
      </p:sp>
      <p:sp>
        <p:nvSpPr>
          <p:cNvPr id="273" name="Google Shape;273;p18"/>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274" name="Google Shape;274;p18"/>
          <p:cNvSpPr txBox="1"/>
          <p:nvPr/>
        </p:nvSpPr>
        <p:spPr>
          <a:xfrm>
            <a:off x="2057400" y="1981201"/>
            <a:ext cx="1447800" cy="307777"/>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7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Example</a:t>
            </a:r>
            <a:endParaRPr/>
          </a:p>
        </p:txBody>
      </p:sp>
      <p:pic>
        <p:nvPicPr>
          <p:cNvPr id="275" name="Google Shape;275;p18"/>
          <p:cNvPicPr preferRelativeResize="0"/>
          <p:nvPr/>
        </p:nvPicPr>
        <p:blipFill rotWithShape="1">
          <a:blip r:embed="rId3">
            <a:alphaModFix/>
          </a:blip>
          <a:srcRect b="14046" l="0" r="18246" t="0"/>
          <a:stretch/>
        </p:blipFill>
        <p:spPr>
          <a:xfrm>
            <a:off x="6605588" y="4325938"/>
            <a:ext cx="938212" cy="931862"/>
          </a:xfrm>
          <a:prstGeom prst="rect">
            <a:avLst/>
          </a:prstGeom>
          <a:noFill/>
          <a:ln>
            <a:noFill/>
          </a:ln>
        </p:spPr>
      </p:pic>
      <p:pic>
        <p:nvPicPr>
          <p:cNvPr id="276" name="Google Shape;276;p18"/>
          <p:cNvPicPr preferRelativeResize="0"/>
          <p:nvPr/>
        </p:nvPicPr>
        <p:blipFill rotWithShape="1">
          <a:blip r:embed="rId4">
            <a:alphaModFix/>
          </a:blip>
          <a:srcRect b="0" l="0" r="0" t="0"/>
          <a:stretch/>
        </p:blipFill>
        <p:spPr>
          <a:xfrm>
            <a:off x="4029076" y="4267200"/>
            <a:ext cx="2162175" cy="2190750"/>
          </a:xfrm>
          <a:prstGeom prst="rect">
            <a:avLst/>
          </a:prstGeom>
          <a:noFill/>
          <a:ln>
            <a:noFill/>
          </a:ln>
        </p:spPr>
      </p:pic>
      <p:sp>
        <p:nvSpPr>
          <p:cNvPr id="277" name="Google Shape;277;p18"/>
          <p:cNvSpPr/>
          <p:nvPr/>
        </p:nvSpPr>
        <p:spPr>
          <a:xfrm>
            <a:off x="5791200" y="3962400"/>
            <a:ext cx="914400" cy="304800"/>
          </a:xfrm>
          <a:prstGeom prst="curvedDownArrow">
            <a:avLst>
              <a:gd fmla="val 25000" name="adj1"/>
              <a:gd fmla="val 50000" name="adj2"/>
              <a:gd fmla="val 25000" name="adj3"/>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Clr>
                <a:schemeClr val="lt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8" name="Google Shape;278;p18"/>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9"/>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XML Documentation 2-2 </a:t>
            </a:r>
            <a:endParaRPr>
              <a:latin typeface="Calibri"/>
              <a:ea typeface="Calibri"/>
              <a:cs typeface="Calibri"/>
              <a:sym typeface="Calibri"/>
            </a:endParaRPr>
          </a:p>
        </p:txBody>
      </p:sp>
      <p:sp>
        <p:nvSpPr>
          <p:cNvPr id="285" name="Google Shape;285;p19"/>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27000" lvl="0" marL="228600" rtl="0" algn="l">
              <a:lnSpc>
                <a:spcPct val="90000"/>
              </a:lnSpc>
              <a:spcBef>
                <a:spcPts val="0"/>
              </a:spcBef>
              <a:spcAft>
                <a:spcPts val="0"/>
              </a:spcAft>
              <a:buSzPts val="2000"/>
              <a:buChar char="⮚"/>
            </a:pPr>
            <a:r>
              <a:rPr lang="en-US" sz="2000">
                <a:latin typeface="Calibri"/>
                <a:ea typeface="Calibri"/>
                <a:cs typeface="Calibri"/>
                <a:sym typeface="Calibri"/>
              </a:rPr>
              <a:t>The following code displays the XML comments that can be extracted to an XML file:</a:t>
            </a:r>
            <a:endParaRPr/>
          </a:p>
          <a:p>
            <a:pPr indent="0" lvl="0" marL="228600" rtl="0" algn="l">
              <a:lnSpc>
                <a:spcPct val="90000"/>
              </a:lnSpc>
              <a:spcBef>
                <a:spcPts val="1000"/>
              </a:spcBef>
              <a:spcAft>
                <a:spcPts val="0"/>
              </a:spcAft>
              <a:buSzPts val="2000"/>
              <a:buNone/>
            </a:pPr>
            <a:r>
              <a:t/>
            </a:r>
            <a:endParaRPr sz="2000">
              <a:latin typeface="Calibri"/>
              <a:ea typeface="Calibri"/>
              <a:cs typeface="Calibri"/>
              <a:sym typeface="Calibri"/>
            </a:endParaRPr>
          </a:p>
          <a:p>
            <a:pPr indent="0" lvl="0" marL="228600" rtl="0" algn="l">
              <a:lnSpc>
                <a:spcPct val="90000"/>
              </a:lnSpc>
              <a:spcBef>
                <a:spcPts val="1000"/>
              </a:spcBef>
              <a:spcAft>
                <a:spcPts val="0"/>
              </a:spcAft>
              <a:buSzPts val="2000"/>
              <a:buNone/>
            </a:pPr>
            <a:r>
              <a:t/>
            </a:r>
            <a:endParaRPr sz="2000">
              <a:latin typeface="Calibri"/>
              <a:ea typeface="Calibri"/>
              <a:cs typeface="Calibri"/>
              <a:sym typeface="Calibri"/>
            </a:endParaRPr>
          </a:p>
          <a:p>
            <a:pPr indent="0" lvl="0" marL="228600" rtl="0" algn="l">
              <a:lnSpc>
                <a:spcPct val="90000"/>
              </a:lnSpc>
              <a:spcBef>
                <a:spcPts val="1000"/>
              </a:spcBef>
              <a:spcAft>
                <a:spcPts val="0"/>
              </a:spcAft>
              <a:buSzPts val="2000"/>
              <a:buNone/>
            </a:pPr>
            <a:r>
              <a:t/>
            </a:r>
            <a:endParaRPr sz="2000">
              <a:latin typeface="Calibri"/>
              <a:ea typeface="Calibri"/>
              <a:cs typeface="Calibri"/>
              <a:sym typeface="Calibri"/>
            </a:endParaRPr>
          </a:p>
          <a:p>
            <a:pPr indent="0" lvl="0" marL="228600" rtl="0" algn="l">
              <a:lnSpc>
                <a:spcPct val="90000"/>
              </a:lnSpc>
              <a:spcBef>
                <a:spcPts val="1000"/>
              </a:spcBef>
              <a:spcAft>
                <a:spcPts val="0"/>
              </a:spcAft>
              <a:buSzPts val="2000"/>
              <a:buNone/>
            </a:pPr>
            <a:r>
              <a:t/>
            </a:r>
            <a:endParaRPr sz="2000">
              <a:latin typeface="Calibri"/>
              <a:ea typeface="Calibri"/>
              <a:cs typeface="Calibri"/>
              <a:sym typeface="Calibri"/>
            </a:endParaRPr>
          </a:p>
          <a:p>
            <a:pPr indent="0" lvl="0" marL="228600" rtl="0" algn="l">
              <a:lnSpc>
                <a:spcPct val="90000"/>
              </a:lnSpc>
              <a:spcBef>
                <a:spcPts val="1000"/>
              </a:spcBef>
              <a:spcAft>
                <a:spcPts val="0"/>
              </a:spcAft>
              <a:buSzPts val="2000"/>
              <a:buNone/>
            </a:pPr>
            <a:r>
              <a:t/>
            </a:r>
            <a:endParaRPr sz="2000">
              <a:latin typeface="Calibri"/>
              <a:ea typeface="Calibri"/>
              <a:cs typeface="Calibri"/>
              <a:sym typeface="Calibri"/>
            </a:endParaRPr>
          </a:p>
          <a:p>
            <a:pPr indent="0" lvl="0" marL="228600" rtl="0" algn="l">
              <a:lnSpc>
                <a:spcPct val="90000"/>
              </a:lnSpc>
              <a:spcBef>
                <a:spcPts val="1000"/>
              </a:spcBef>
              <a:spcAft>
                <a:spcPts val="0"/>
              </a:spcAft>
              <a:buSzPts val="2000"/>
              <a:buNone/>
            </a:pPr>
            <a:r>
              <a:t/>
            </a:r>
            <a:endParaRPr sz="2000">
              <a:latin typeface="Calibri"/>
              <a:ea typeface="Calibri"/>
              <a:cs typeface="Calibri"/>
              <a:sym typeface="Calibri"/>
            </a:endParaRPr>
          </a:p>
          <a:p>
            <a:pPr indent="-127000" lvl="0" marL="228600" rtl="0" algn="l">
              <a:lnSpc>
                <a:spcPct val="90000"/>
              </a:lnSpc>
              <a:spcBef>
                <a:spcPts val="1000"/>
              </a:spcBef>
              <a:spcAft>
                <a:spcPts val="0"/>
              </a:spcAft>
              <a:buSzPts val="2000"/>
              <a:buChar char="⮚"/>
            </a:pPr>
            <a:r>
              <a:rPr lang="en-US" sz="2000">
                <a:latin typeface="Calibri"/>
                <a:ea typeface="Calibri"/>
                <a:cs typeface="Calibri"/>
                <a:sym typeface="Calibri"/>
              </a:rPr>
              <a:t>The following syntax is used to create an XML document from the C# source file Visual Studio 2012 Command Prompt window:</a:t>
            </a:r>
            <a:endParaRPr/>
          </a:p>
          <a:p>
            <a:pPr indent="0" lvl="0" marL="228600" rtl="0" algn="l">
              <a:lnSpc>
                <a:spcPct val="90000"/>
              </a:lnSpc>
              <a:spcBef>
                <a:spcPts val="1000"/>
              </a:spcBef>
              <a:spcAft>
                <a:spcPts val="0"/>
              </a:spcAft>
              <a:buSzPts val="2000"/>
              <a:buNone/>
            </a:pPr>
            <a:r>
              <a:t/>
            </a:r>
            <a:endParaRPr sz="2000">
              <a:latin typeface="Calibri"/>
              <a:ea typeface="Calibri"/>
              <a:cs typeface="Calibri"/>
              <a:sym typeface="Calibri"/>
            </a:endParaRPr>
          </a:p>
          <a:p>
            <a:pPr indent="0" lvl="0" marL="228600" rtl="0" algn="l">
              <a:lnSpc>
                <a:spcPct val="90000"/>
              </a:lnSpc>
              <a:spcBef>
                <a:spcPts val="1000"/>
              </a:spcBef>
              <a:spcAft>
                <a:spcPts val="0"/>
              </a:spcAft>
              <a:buSzPts val="2000"/>
              <a:buNone/>
            </a:pPr>
            <a:r>
              <a:t/>
            </a:r>
            <a:endParaRPr sz="2000">
              <a:latin typeface="Calibri"/>
              <a:ea typeface="Calibri"/>
              <a:cs typeface="Calibri"/>
              <a:sym typeface="Calibri"/>
            </a:endParaRPr>
          </a:p>
          <a:p>
            <a:pPr indent="0" lvl="0" marL="228600" rtl="0" algn="l">
              <a:lnSpc>
                <a:spcPct val="90000"/>
              </a:lnSpc>
              <a:spcBef>
                <a:spcPts val="1000"/>
              </a:spcBef>
              <a:spcAft>
                <a:spcPts val="0"/>
              </a:spcAft>
              <a:buSzPts val="2000"/>
              <a:buNone/>
            </a:pPr>
            <a:r>
              <a:t/>
            </a:r>
            <a:endParaRPr sz="2000">
              <a:latin typeface="Calibri"/>
              <a:ea typeface="Calibri"/>
              <a:cs typeface="Calibri"/>
              <a:sym typeface="Calibri"/>
            </a:endParaRPr>
          </a:p>
          <a:p>
            <a:pPr indent="0" lvl="0" marL="400050" rtl="0" algn="l">
              <a:lnSpc>
                <a:spcPct val="90000"/>
              </a:lnSpc>
              <a:spcBef>
                <a:spcPts val="1000"/>
              </a:spcBef>
              <a:spcAft>
                <a:spcPts val="0"/>
              </a:spcAft>
              <a:buSzPts val="2000"/>
              <a:buNone/>
            </a:pPr>
            <a:r>
              <a:rPr lang="en-US" sz="2000">
                <a:latin typeface="Calibri"/>
                <a:ea typeface="Calibri"/>
                <a:cs typeface="Calibri"/>
                <a:sym typeface="Calibri"/>
              </a:rPr>
              <a:t>where,</a:t>
            </a:r>
            <a:endParaRPr/>
          </a:p>
          <a:p>
            <a:pPr indent="-101600" lvl="2" marL="1143000" rtl="0" algn="l">
              <a:lnSpc>
                <a:spcPct val="90000"/>
              </a:lnSpc>
              <a:spcBef>
                <a:spcPts val="500"/>
              </a:spcBef>
              <a:spcAft>
                <a:spcPts val="0"/>
              </a:spcAft>
              <a:buSzPts val="1600"/>
              <a:buChar char="•"/>
            </a:pPr>
            <a:r>
              <a:rPr b="1" lang="en-US" sz="1600">
                <a:latin typeface="Courier New"/>
                <a:ea typeface="Courier New"/>
                <a:cs typeface="Courier New"/>
                <a:sym typeface="Courier New"/>
              </a:rPr>
              <a:t>XMLfilename.xml</a:t>
            </a:r>
            <a:r>
              <a:rPr lang="en-US" sz="1600">
                <a:latin typeface="Calibri"/>
                <a:ea typeface="Calibri"/>
                <a:cs typeface="Calibri"/>
                <a:sym typeface="Calibri"/>
              </a:rPr>
              <a:t>: Is the name of the XML file that is to be created.</a:t>
            </a:r>
            <a:endParaRPr/>
          </a:p>
          <a:p>
            <a:pPr indent="-101600" lvl="2" marL="1143000" rtl="0" algn="l">
              <a:lnSpc>
                <a:spcPct val="90000"/>
              </a:lnSpc>
              <a:spcBef>
                <a:spcPts val="500"/>
              </a:spcBef>
              <a:spcAft>
                <a:spcPts val="0"/>
              </a:spcAft>
              <a:buSzPts val="1600"/>
              <a:buChar char="•"/>
            </a:pPr>
            <a:r>
              <a:rPr b="1" lang="en-US" sz="1600">
                <a:latin typeface="Courier New"/>
                <a:ea typeface="Courier New"/>
                <a:cs typeface="Courier New"/>
                <a:sym typeface="Courier New"/>
              </a:rPr>
              <a:t>CSharpfilename.cs</a:t>
            </a:r>
            <a:r>
              <a:rPr lang="en-US" sz="1600">
                <a:latin typeface="Calibri"/>
                <a:ea typeface="Calibri"/>
                <a:cs typeface="Calibri"/>
                <a:sym typeface="Calibri"/>
              </a:rPr>
              <a:t>: Is the name of the C# file from where the XML comments will be extracted.</a:t>
            </a:r>
            <a:endParaRPr/>
          </a:p>
          <a:p>
            <a:pPr indent="-76200" lvl="1" marL="685800" rtl="0" algn="l">
              <a:lnSpc>
                <a:spcPct val="90000"/>
              </a:lnSpc>
              <a:spcBef>
                <a:spcPts val="500"/>
              </a:spcBef>
              <a:spcAft>
                <a:spcPts val="0"/>
              </a:spcAft>
              <a:buSzPts val="2400"/>
              <a:buFont typeface="Noto Sans Symbols"/>
              <a:buNone/>
            </a:pPr>
            <a:r>
              <a:rPr lang="en-US">
                <a:latin typeface="Calibri"/>
                <a:ea typeface="Calibri"/>
                <a:cs typeface="Calibri"/>
                <a:sym typeface="Calibri"/>
              </a:rPr>
              <a:t> </a:t>
            </a:r>
            <a:endParaRPr sz="2000">
              <a:latin typeface="Calibri"/>
              <a:ea typeface="Calibri"/>
              <a:cs typeface="Calibri"/>
              <a:sym typeface="Calibri"/>
            </a:endParaRPr>
          </a:p>
          <a:p>
            <a:pPr indent="0" lvl="0" marL="228600" rtl="0" algn="l">
              <a:lnSpc>
                <a:spcPct val="90000"/>
              </a:lnSpc>
              <a:spcBef>
                <a:spcPts val="1000"/>
              </a:spcBef>
              <a:spcAft>
                <a:spcPts val="0"/>
              </a:spcAft>
              <a:buSzPts val="2000"/>
              <a:buNone/>
            </a:pPr>
            <a:r>
              <a:t/>
            </a:r>
            <a:endParaRPr sz="2000">
              <a:latin typeface="Calibri"/>
              <a:ea typeface="Calibri"/>
              <a:cs typeface="Calibri"/>
              <a:sym typeface="Calibri"/>
            </a:endParaRPr>
          </a:p>
          <a:p>
            <a:pPr indent="0" lvl="0" marL="228600" rtl="0" algn="l">
              <a:lnSpc>
                <a:spcPct val="90000"/>
              </a:lnSpc>
              <a:spcBef>
                <a:spcPts val="1000"/>
              </a:spcBef>
              <a:spcAft>
                <a:spcPts val="0"/>
              </a:spcAft>
              <a:buSzPts val="2000"/>
              <a:buNone/>
            </a:pPr>
            <a:r>
              <a:t/>
            </a:r>
            <a:endParaRPr sz="2000">
              <a:latin typeface="Calibri"/>
              <a:ea typeface="Calibri"/>
              <a:cs typeface="Calibri"/>
              <a:sym typeface="Calibri"/>
            </a:endParaRPr>
          </a:p>
          <a:p>
            <a:pPr indent="-50800" lvl="0" marL="228600" rtl="0" algn="l">
              <a:lnSpc>
                <a:spcPct val="90000"/>
              </a:lnSpc>
              <a:spcBef>
                <a:spcPts val="1000"/>
              </a:spcBef>
              <a:spcAft>
                <a:spcPts val="0"/>
              </a:spcAft>
              <a:buSzPts val="2800"/>
              <a:buFont typeface="Noto Sans Symbols"/>
              <a:buNone/>
            </a:pPr>
            <a:r>
              <a:t/>
            </a:r>
            <a:endParaRPr>
              <a:latin typeface="Calibri"/>
              <a:ea typeface="Calibri"/>
              <a:cs typeface="Calibri"/>
              <a:sym typeface="Calibri"/>
            </a:endParaRPr>
          </a:p>
        </p:txBody>
      </p:sp>
      <p:sp>
        <p:nvSpPr>
          <p:cNvPr id="286" name="Google Shape;286;p19"/>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pic>
        <p:nvPicPr>
          <p:cNvPr descr="Capture 26.PNG" id="287" name="Google Shape;287;p19"/>
          <p:cNvPicPr preferRelativeResize="0"/>
          <p:nvPr/>
        </p:nvPicPr>
        <p:blipFill rotWithShape="1">
          <a:blip r:embed="rId3">
            <a:alphaModFix/>
          </a:blip>
          <a:srcRect b="0" l="0" r="0" t="0"/>
          <a:stretch/>
        </p:blipFill>
        <p:spPr>
          <a:xfrm>
            <a:off x="2881314" y="1447800"/>
            <a:ext cx="6338887" cy="2286000"/>
          </a:xfrm>
          <a:prstGeom prst="rect">
            <a:avLst/>
          </a:prstGeom>
          <a:noFill/>
          <a:ln>
            <a:noFill/>
          </a:ln>
        </p:spPr>
      </p:pic>
      <p:sp>
        <p:nvSpPr>
          <p:cNvPr id="288" name="Google Shape;288;p19"/>
          <p:cNvSpPr/>
          <p:nvPr/>
        </p:nvSpPr>
        <p:spPr>
          <a:xfrm>
            <a:off x="2362200" y="4953001"/>
            <a:ext cx="6553200" cy="415925"/>
          </a:xfrm>
          <a:prstGeom prst="rect">
            <a:avLst/>
          </a:prstGeom>
          <a:solidFill>
            <a:srgbClr val="FFFF00">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Courier New"/>
                <a:ea typeface="Courier New"/>
                <a:cs typeface="Courier New"/>
                <a:sym typeface="Courier New"/>
              </a:rPr>
              <a:t>csc /doc: &lt;XMLfilename.xml&gt;&lt;CSharpfilename.cs&gt;</a:t>
            </a:r>
            <a:endParaRPr/>
          </a:p>
        </p:txBody>
      </p:sp>
      <p:sp>
        <p:nvSpPr>
          <p:cNvPr id="289" name="Google Shape;289;p19"/>
          <p:cNvSpPr txBox="1"/>
          <p:nvPr/>
        </p:nvSpPr>
        <p:spPr>
          <a:xfrm>
            <a:off x="2362200" y="4495801"/>
            <a:ext cx="1447800" cy="307777"/>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7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Syntax</a:t>
            </a:r>
            <a:endParaRPr/>
          </a:p>
        </p:txBody>
      </p:sp>
      <p:sp>
        <p:nvSpPr>
          <p:cNvPr id="290" name="Google Shape;290;p19"/>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 name="Shape 30"/>
        <p:cNvGrpSpPr/>
        <p:nvPr/>
      </p:nvGrpSpPr>
      <p:grpSpPr>
        <a:xfrm>
          <a:off x="0" y="0"/>
          <a:ext cx="0" cy="0"/>
          <a:chOff x="0" y="0"/>
          <a:chExt cx="0" cy="0"/>
        </a:xfrm>
      </p:grpSpPr>
      <p:sp>
        <p:nvSpPr>
          <p:cNvPr id="31" name="Google Shape;31;p2"/>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alibri"/>
                <a:ea typeface="Calibri"/>
                <a:cs typeface="Calibri"/>
                <a:sym typeface="Calibri"/>
              </a:rPr>
              <a:t>Objectives</a:t>
            </a:r>
            <a:endParaRPr>
              <a:latin typeface="Calibri"/>
              <a:ea typeface="Calibri"/>
              <a:cs typeface="Calibri"/>
              <a:sym typeface="Calibri"/>
            </a:endParaRPr>
          </a:p>
        </p:txBody>
      </p:sp>
      <p:sp>
        <p:nvSpPr>
          <p:cNvPr id="32" name="Google Shape;32;p2"/>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rtl="0" algn="l">
              <a:lnSpc>
                <a:spcPct val="90000"/>
              </a:lnSpc>
              <a:spcBef>
                <a:spcPts val="0"/>
              </a:spcBef>
              <a:spcAft>
                <a:spcPts val="0"/>
              </a:spcAft>
              <a:buSzPts val="2400"/>
              <a:buChar char="⮚"/>
            </a:pPr>
            <a:r>
              <a:rPr lang="en-US" sz="2400">
                <a:latin typeface="Calibri"/>
                <a:ea typeface="Calibri"/>
                <a:cs typeface="Calibri"/>
                <a:sym typeface="Calibri"/>
              </a:rPr>
              <a:t>Define and describe variables and data types in C#</a:t>
            </a:r>
            <a:endParaRPr/>
          </a:p>
          <a:p>
            <a:pPr indent="-152400" lvl="0" marL="228600" rtl="0" algn="l">
              <a:lnSpc>
                <a:spcPct val="90000"/>
              </a:lnSpc>
              <a:spcBef>
                <a:spcPts val="1000"/>
              </a:spcBef>
              <a:spcAft>
                <a:spcPts val="0"/>
              </a:spcAft>
              <a:buSzPts val="2400"/>
              <a:buChar char="⮚"/>
            </a:pPr>
            <a:r>
              <a:rPr lang="en-US" sz="2400">
                <a:latin typeface="Calibri"/>
                <a:ea typeface="Calibri"/>
                <a:cs typeface="Calibri"/>
                <a:sym typeface="Calibri"/>
              </a:rPr>
              <a:t>Explain comments and XML documentation </a:t>
            </a:r>
            <a:endParaRPr/>
          </a:p>
          <a:p>
            <a:pPr indent="-152400" lvl="0" marL="228600" rtl="0" algn="l">
              <a:lnSpc>
                <a:spcPct val="90000"/>
              </a:lnSpc>
              <a:spcBef>
                <a:spcPts val="1000"/>
              </a:spcBef>
              <a:spcAft>
                <a:spcPts val="0"/>
              </a:spcAft>
              <a:buSzPts val="2400"/>
              <a:buChar char="⮚"/>
            </a:pPr>
            <a:r>
              <a:rPr lang="en-US" sz="2400">
                <a:latin typeface="Calibri"/>
                <a:ea typeface="Calibri"/>
                <a:cs typeface="Calibri"/>
                <a:sym typeface="Calibri"/>
              </a:rPr>
              <a:t>Define and describe constants and literals </a:t>
            </a:r>
            <a:endParaRPr/>
          </a:p>
          <a:p>
            <a:pPr indent="-152400" lvl="0" marL="228600" rtl="0" algn="l">
              <a:lnSpc>
                <a:spcPct val="90000"/>
              </a:lnSpc>
              <a:spcBef>
                <a:spcPts val="1000"/>
              </a:spcBef>
              <a:spcAft>
                <a:spcPts val="0"/>
              </a:spcAft>
              <a:buSzPts val="2400"/>
              <a:buChar char="⮚"/>
            </a:pPr>
            <a:r>
              <a:rPr lang="en-US" sz="2400">
                <a:latin typeface="Calibri"/>
                <a:ea typeface="Calibri"/>
                <a:cs typeface="Calibri"/>
                <a:sym typeface="Calibri"/>
              </a:rPr>
              <a:t>List the keywords and escape sequences</a:t>
            </a:r>
            <a:endParaRPr/>
          </a:p>
          <a:p>
            <a:pPr indent="-152400" lvl="0" marL="228600" rtl="0" algn="l">
              <a:lnSpc>
                <a:spcPct val="90000"/>
              </a:lnSpc>
              <a:spcBef>
                <a:spcPts val="1000"/>
              </a:spcBef>
              <a:spcAft>
                <a:spcPts val="0"/>
              </a:spcAft>
              <a:buSzPts val="2400"/>
              <a:buChar char="⮚"/>
            </a:pPr>
            <a:r>
              <a:rPr lang="en-US" sz="2400">
                <a:latin typeface="Calibri"/>
                <a:ea typeface="Calibri"/>
                <a:cs typeface="Calibri"/>
                <a:sym typeface="Calibri"/>
              </a:rPr>
              <a:t>Explain input and output</a:t>
            </a:r>
            <a:endParaRPr/>
          </a:p>
          <a:p>
            <a:pPr indent="-50800" lvl="0" marL="228600" rtl="0" algn="l">
              <a:lnSpc>
                <a:spcPct val="90000"/>
              </a:lnSpc>
              <a:spcBef>
                <a:spcPts val="1000"/>
              </a:spcBef>
              <a:spcAft>
                <a:spcPts val="0"/>
              </a:spcAft>
              <a:buSzPts val="2200"/>
              <a:buFont typeface="Noto Sans Symbols"/>
              <a:buNone/>
            </a:pPr>
            <a:r>
              <a:t/>
            </a:r>
            <a:endParaRPr sz="2200">
              <a:latin typeface="Arial"/>
              <a:ea typeface="Arial"/>
              <a:cs typeface="Arial"/>
              <a:sym typeface="Arial"/>
            </a:endParaRPr>
          </a:p>
        </p:txBody>
      </p:sp>
      <p:sp>
        <p:nvSpPr>
          <p:cNvPr id="33" name="Google Shape;33;p2"/>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0"/>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Pre-defined XML Tags 1-6</a:t>
            </a:r>
            <a:endParaRPr>
              <a:latin typeface="Calibri"/>
              <a:ea typeface="Calibri"/>
              <a:cs typeface="Calibri"/>
              <a:sym typeface="Calibri"/>
            </a:endParaRPr>
          </a:p>
        </p:txBody>
      </p:sp>
      <p:sp>
        <p:nvSpPr>
          <p:cNvPr id="297" name="Google Shape;297;p20"/>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01600" lvl="0" marL="228600" marR="0" rtl="0" algn="l">
              <a:lnSpc>
                <a:spcPct val="90000"/>
              </a:lnSpc>
              <a:spcBef>
                <a:spcPts val="0"/>
              </a:spcBef>
              <a:spcAft>
                <a:spcPts val="0"/>
              </a:spcAft>
              <a:buClr>
                <a:schemeClr val="dk1"/>
              </a:buClr>
              <a:buSzPts val="1600"/>
              <a:buFont typeface="Noto Sans Symbols"/>
              <a:buChar char="⮚"/>
            </a:pPr>
            <a:r>
              <a:rPr lang="en-US" sz="1600">
                <a:latin typeface="Calibri"/>
                <a:ea typeface="Calibri"/>
                <a:cs typeface="Calibri"/>
                <a:sym typeface="Calibri"/>
              </a:rPr>
              <a:t>XML comments are inserted in XML tags that can either be pre-defined or user-defined. The following table lists the widely used pre-defined XML tags and states their conventional use:</a:t>
            </a:r>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p:txBody>
      </p:sp>
      <p:sp>
        <p:nvSpPr>
          <p:cNvPr id="298" name="Google Shape;298;p20"/>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graphicFrame>
        <p:nvGraphicFramePr>
          <p:cNvPr id="299" name="Google Shape;299;p20"/>
          <p:cNvGraphicFramePr/>
          <p:nvPr/>
        </p:nvGraphicFramePr>
        <p:xfrm>
          <a:off x="1981200" y="1447800"/>
          <a:ext cx="3000000" cy="3000000"/>
        </p:xfrm>
        <a:graphic>
          <a:graphicData uri="http://schemas.openxmlformats.org/drawingml/2006/table">
            <a:tbl>
              <a:tblPr>
                <a:noFill/>
                <a:tableStyleId>{4CB7630B-1B6B-4CF3-A188-35BD42DB97FF}</a:tableStyleId>
              </a:tblPr>
              <a:tblGrid>
                <a:gridCol w="1862050"/>
                <a:gridCol w="6672350"/>
              </a:tblGrid>
              <a:tr h="236750">
                <a:tc>
                  <a:txBody>
                    <a:bodyPr/>
                    <a:lstStyle/>
                    <a:p>
                      <a:pPr indent="0" lvl="0" marL="0" marR="0" rtl="0" algn="ctr">
                        <a:lnSpc>
                          <a:spcPct val="100000"/>
                        </a:lnSpc>
                        <a:spcBef>
                          <a:spcPts val="0"/>
                        </a:spcBef>
                        <a:spcAft>
                          <a:spcPts val="0"/>
                        </a:spcAft>
                        <a:buClr>
                          <a:schemeClr val="dk1"/>
                        </a:buClr>
                        <a:buSzPts val="1400"/>
                        <a:buFont typeface="Calibri"/>
                        <a:buNone/>
                      </a:pPr>
                      <a:r>
                        <a:rPr b="1" i="0" lang="en-US" sz="1400" u="none" cap="none" strike="noStrike">
                          <a:solidFill>
                            <a:schemeClr val="dk1"/>
                          </a:solidFill>
                          <a:latin typeface="Calibri"/>
                          <a:ea typeface="Calibri"/>
                          <a:cs typeface="Calibri"/>
                          <a:sym typeface="Calibri"/>
                        </a:rPr>
                        <a:t>Pre-defined Tags</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00000"/>
                        </a:lnSpc>
                        <a:spcBef>
                          <a:spcPts val="0"/>
                        </a:spcBef>
                        <a:spcAft>
                          <a:spcPts val="0"/>
                        </a:spcAft>
                        <a:buClr>
                          <a:schemeClr val="dk1"/>
                        </a:buClr>
                        <a:buSzPts val="1400"/>
                        <a:buFont typeface="Calibri"/>
                        <a:buNone/>
                      </a:pPr>
                      <a:r>
                        <a:rPr b="1" i="0" lang="en-US" sz="1400" u="none" cap="none" strike="noStrike">
                          <a:solidFill>
                            <a:schemeClr val="dk1"/>
                          </a:solidFill>
                          <a:latin typeface="Calibri"/>
                          <a:ea typeface="Calibri"/>
                          <a:cs typeface="Calibri"/>
                          <a:sym typeface="Calibri"/>
                        </a:rPr>
                        <a:t>Descriptions</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202950">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&lt;c&gt;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DEDED">
                        <a:alpha val="49803"/>
                      </a:srgbClr>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Sets text in a code-like font.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DEDED">
                        <a:alpha val="49803"/>
                      </a:srgbClr>
                    </a:solidFill>
                  </a:tcPr>
                </a:tc>
              </a:tr>
              <a:tr h="246225">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&lt;code&gt;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DEDED">
                        <a:alpha val="49803"/>
                      </a:srgbClr>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Sets one or more lines of source code or program output.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DEDED">
                        <a:alpha val="49803"/>
                      </a:srgbClr>
                    </a:solidFill>
                  </a:tcPr>
                </a:tc>
              </a:tr>
              <a:tr h="202950">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&lt;example&gt;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DEDED">
                        <a:alpha val="49803"/>
                      </a:srgbClr>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Indicates an example.</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DEDED">
                        <a:alpha val="49803"/>
                      </a:srgbClr>
                    </a:solidFill>
                  </a:tcPr>
                </a:tc>
              </a:tr>
              <a:tr h="332950">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&lt;param&gt;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DEDED">
                        <a:alpha val="49803"/>
                      </a:srgbClr>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Describes a parameter for a method or a constructor.</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DEDED">
                        <a:alpha val="49803"/>
                      </a:srgbClr>
                    </a:solidFill>
                  </a:tcPr>
                </a:tc>
              </a:tr>
              <a:tr h="332950">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&lt;returns&gt;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DEDED">
                        <a:alpha val="49803"/>
                      </a:srgbClr>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Specifies the return value of a method.</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DEDED">
                        <a:alpha val="49803"/>
                      </a:srgbClr>
                    </a:solidFill>
                  </a:tcPr>
                </a:tc>
              </a:tr>
              <a:tr h="332950">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&lt;summary&gt;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DEDED">
                        <a:alpha val="49803"/>
                      </a:srgbClr>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Summarizes the general information of the code.</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DEDED">
                        <a:alpha val="49803"/>
                      </a:srgbClr>
                    </a:solidFill>
                  </a:tcPr>
                </a:tc>
              </a:tr>
              <a:tr h="242050">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&lt;exception&gt;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DEDED">
                        <a:alpha val="49803"/>
                      </a:srgbClr>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Documents an exception clas</a:t>
                      </a:r>
                      <a:r>
                        <a:rPr b="0" i="0" lang="en-US" sz="1200" u="none" cap="none" strike="noStrike">
                          <a:solidFill>
                            <a:schemeClr val="dk1"/>
                          </a:solidFill>
                          <a:latin typeface="Verdana"/>
                          <a:ea typeface="Verdana"/>
                          <a:cs typeface="Verdana"/>
                          <a:sym typeface="Verdana"/>
                        </a:rPr>
                        <a:t>s.</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DEDED">
                        <a:alpha val="49803"/>
                      </a:srgbClr>
                    </a:solidFill>
                  </a:tcPr>
                </a:tc>
              </a:tr>
              <a:tr h="405875">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&lt;include&gt;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DEDED">
                        <a:alpha val="49803"/>
                      </a:srgbClr>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Refers to comments in another file using the XPath syntax, which describes the types and members in the source code.</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DEDED">
                        <a:alpha val="49803"/>
                      </a:srgbClr>
                    </a:solidFill>
                  </a:tcPr>
                </a:tc>
              </a:tr>
              <a:tr h="242050">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&lt;list&gt;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DEDED">
                        <a:alpha val="49803"/>
                      </a:srgbClr>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Inserts a list into the documentation file.</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DEDED">
                        <a:alpha val="49803"/>
                      </a:srgbClr>
                    </a:solidFill>
                  </a:tcPr>
                </a:tc>
              </a:tr>
              <a:tr h="242050">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&lt;para&gt;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DEDED">
                        <a:alpha val="49803"/>
                      </a:srgbClr>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Inserts a paragraph into the documentation file.</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DEDED">
                        <a:alpha val="49803"/>
                      </a:srgbClr>
                    </a:solidFill>
                  </a:tcPr>
                </a:tc>
              </a:tr>
              <a:tr h="242050">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&lt;paramref&gt;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DEDED">
                        <a:alpha val="49803"/>
                      </a:srgbClr>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Indicates that a word is a parameter.</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DEDED">
                        <a:alpha val="49803"/>
                      </a:srgbClr>
                    </a:solidFill>
                  </a:tcPr>
                </a:tc>
              </a:tr>
              <a:tr h="242050">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&lt;permission&gt;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DEDED">
                        <a:alpha val="49803"/>
                      </a:srgbClr>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Documents access permissions.</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DEDED">
                        <a:alpha val="49803"/>
                      </a:srgbClr>
                    </a:solidFill>
                  </a:tcPr>
                </a:tc>
              </a:tr>
              <a:tr h="242050">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&lt;remarks&gt;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DEDED">
                        <a:alpha val="49803"/>
                      </a:srgbClr>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Specifies overview information about the type.</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DEDED">
                        <a:alpha val="49803"/>
                      </a:srgbClr>
                    </a:solidFill>
                  </a:tcPr>
                </a:tc>
              </a:tr>
              <a:tr h="242050">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&lt;see&gt;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DEDED">
                        <a:alpha val="49803"/>
                      </a:srgbClr>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Specifies a link.</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DEDED">
                        <a:alpha val="49803"/>
                      </a:srgbClr>
                    </a:solidFill>
                  </a:tcPr>
                </a:tc>
              </a:tr>
              <a:tr h="242050">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&lt;seealso&gt;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DEDED">
                        <a:alpha val="49803"/>
                      </a:srgbClr>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Specifies the text that might be required to appear in a See Also section.</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DEDED">
                        <a:alpha val="49803"/>
                      </a:srgbClr>
                    </a:solidFill>
                  </a:tcPr>
                </a:tc>
              </a:tr>
              <a:tr h="242050">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&lt;value&gt;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DEDED">
                        <a:alpha val="49803"/>
                      </a:srgbClr>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Describes a property.</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DEDED">
                        <a:alpha val="49803"/>
                      </a:srgbClr>
                    </a:solidFill>
                  </a:tcPr>
                </a:tc>
              </a:tr>
            </a:tbl>
          </a:graphicData>
        </a:graphic>
      </p:graphicFrame>
      <p:sp>
        <p:nvSpPr>
          <p:cNvPr id="300" name="Google Shape;300;p20"/>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1"/>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Pre-defined XML Tags 2-6</a:t>
            </a:r>
            <a:endParaRPr>
              <a:latin typeface="Calibri"/>
              <a:ea typeface="Calibri"/>
              <a:cs typeface="Calibri"/>
              <a:sym typeface="Calibri"/>
            </a:endParaRPr>
          </a:p>
        </p:txBody>
      </p:sp>
      <p:sp>
        <p:nvSpPr>
          <p:cNvPr id="307" name="Google Shape;307;p21"/>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marR="0" rtl="0" algn="l">
              <a:lnSpc>
                <a:spcPct val="90000"/>
              </a:lnSpc>
              <a:spcBef>
                <a:spcPts val="0"/>
              </a:spcBef>
              <a:spcAft>
                <a:spcPts val="0"/>
              </a:spcAft>
              <a:buClr>
                <a:schemeClr val="dk1"/>
              </a:buClr>
              <a:buSzPts val="2400"/>
              <a:buFont typeface="Noto Sans Symbols"/>
              <a:buChar char="⮚"/>
            </a:pPr>
            <a:r>
              <a:rPr lang="en-US" sz="2400">
                <a:latin typeface="Calibri"/>
                <a:ea typeface="Calibri"/>
                <a:cs typeface="Calibri"/>
                <a:sym typeface="Calibri"/>
              </a:rPr>
              <a:t>The following figure displays an example of pre-defined XML tags:</a:t>
            </a:r>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50800" lvl="0" marL="228600" rtl="0" algn="l">
              <a:lnSpc>
                <a:spcPct val="90000"/>
              </a:lnSpc>
              <a:spcBef>
                <a:spcPts val="1000"/>
              </a:spcBef>
              <a:spcAft>
                <a:spcPts val="0"/>
              </a:spcAft>
              <a:buSzPts val="1800"/>
              <a:buFont typeface="Noto Sans Symbols"/>
              <a:buNone/>
            </a:pPr>
            <a:r>
              <a:rPr lang="en-US" sz="1800">
                <a:latin typeface="Arial"/>
                <a:ea typeface="Arial"/>
                <a:cs typeface="Arial"/>
                <a:sym typeface="Arial"/>
              </a:rPr>
              <a:t> </a:t>
            </a:r>
            <a:endParaRPr/>
          </a:p>
          <a:p>
            <a:pPr indent="-50800" lvl="0" marL="228600" rtl="0" algn="l">
              <a:lnSpc>
                <a:spcPct val="90000"/>
              </a:lnSpc>
              <a:spcBef>
                <a:spcPts val="1000"/>
              </a:spcBef>
              <a:spcAft>
                <a:spcPts val="0"/>
              </a:spcAft>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p:txBody>
      </p:sp>
      <p:sp>
        <p:nvSpPr>
          <p:cNvPr id="308" name="Google Shape;308;p21"/>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pic>
        <p:nvPicPr>
          <p:cNvPr descr="Capture 27.PNG" id="309" name="Google Shape;309;p21"/>
          <p:cNvPicPr preferRelativeResize="0"/>
          <p:nvPr/>
        </p:nvPicPr>
        <p:blipFill rotWithShape="1">
          <a:blip r:embed="rId3">
            <a:alphaModFix/>
          </a:blip>
          <a:srcRect b="0" l="0" r="0" t="0"/>
          <a:stretch/>
        </p:blipFill>
        <p:spPr>
          <a:xfrm>
            <a:off x="2438400" y="1676400"/>
            <a:ext cx="7010400" cy="4038600"/>
          </a:xfrm>
          <a:prstGeom prst="rect">
            <a:avLst/>
          </a:prstGeom>
          <a:noFill/>
          <a:ln>
            <a:noFill/>
          </a:ln>
        </p:spPr>
      </p:pic>
      <p:sp>
        <p:nvSpPr>
          <p:cNvPr id="310" name="Google Shape;310;p21"/>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2"/>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Pre-defined XML Tags 3-6</a:t>
            </a:r>
            <a:endParaRPr>
              <a:latin typeface="Arial"/>
              <a:ea typeface="Arial"/>
              <a:cs typeface="Arial"/>
              <a:sym typeface="Arial"/>
            </a:endParaRPr>
          </a:p>
        </p:txBody>
      </p:sp>
      <p:sp>
        <p:nvSpPr>
          <p:cNvPr id="317" name="Google Shape;317;p22"/>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marR="0" rtl="0" algn="l">
              <a:lnSpc>
                <a:spcPct val="90000"/>
              </a:lnSpc>
              <a:spcBef>
                <a:spcPts val="0"/>
              </a:spcBef>
              <a:spcAft>
                <a:spcPts val="0"/>
              </a:spcAft>
              <a:buClr>
                <a:schemeClr val="dk1"/>
              </a:buClr>
              <a:buSzPts val="2400"/>
              <a:buFont typeface="Noto Sans Symbols"/>
              <a:buChar char="⮚"/>
            </a:pPr>
            <a:r>
              <a:rPr lang="en-US" sz="2400">
                <a:latin typeface="Calibri"/>
                <a:ea typeface="Calibri"/>
                <a:cs typeface="Calibri"/>
                <a:sym typeface="Calibri"/>
              </a:rPr>
              <a:t>The following code demonstrates the use of XML comments: </a:t>
            </a:r>
            <a:endParaRPr/>
          </a:p>
          <a:p>
            <a:pPr indent="0" lvl="0" marL="228600" marR="0" rtl="0" algn="l">
              <a:lnSpc>
                <a:spcPct val="90000"/>
              </a:lnSpc>
              <a:spcBef>
                <a:spcPts val="1000"/>
              </a:spcBef>
              <a:spcAft>
                <a:spcPts val="0"/>
              </a:spcAft>
              <a:buClr>
                <a:schemeClr val="dk1"/>
              </a:buClr>
              <a:buSzPts val="1100"/>
              <a:buFont typeface="Noto Sans Symbols"/>
              <a:buNone/>
            </a:pPr>
            <a:r>
              <a:t/>
            </a:r>
            <a:endParaRPr sz="1100">
              <a:latin typeface="Arial"/>
              <a:ea typeface="Arial"/>
              <a:cs typeface="Arial"/>
              <a:sym typeface="Arial"/>
            </a:endParaRPr>
          </a:p>
        </p:txBody>
      </p:sp>
      <p:sp>
        <p:nvSpPr>
          <p:cNvPr id="318" name="Google Shape;318;p22"/>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319" name="Google Shape;319;p22"/>
          <p:cNvSpPr txBox="1"/>
          <p:nvPr/>
        </p:nvSpPr>
        <p:spPr>
          <a:xfrm>
            <a:off x="2127250" y="1492449"/>
            <a:ext cx="1377950" cy="307777"/>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7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320" name="Google Shape;320;p22"/>
          <p:cNvSpPr txBox="1"/>
          <p:nvPr/>
        </p:nvSpPr>
        <p:spPr>
          <a:xfrm>
            <a:off x="2133600" y="1800226"/>
            <a:ext cx="6934200" cy="3990975"/>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using System; </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&lt;summary&gt;</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The program demonstrates the use of XML comments. </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Employee class uses constructors to initialize the ID and </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name of the employee and displays them. </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&lt;/summary&gt;</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&lt;remarks&gt;</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This program uses both parameterized and </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non-parameterized constructors.</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&lt;/remarks&gt;</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class Employee</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&lt;summary&gt;</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Integer field to store employee ID. </a:t>
            </a:r>
            <a:endParaRPr/>
          </a:p>
          <a:p>
            <a:pPr indent="0" lvl="0" marL="0" marR="0" rtl="0" algn="l">
              <a:lnSpc>
                <a:spcPct val="7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Arial"/>
                <a:ea typeface="Arial"/>
                <a:cs typeface="Arial"/>
                <a:sym typeface="Arial"/>
              </a:rPr>
              <a:t>/// &lt;/summary&gt;</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privateint _id; </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&lt;summary&gt;</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String field to store employee name. </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&lt;/summary&gt;</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private string _name; </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&lt;summary&gt;</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This constructor initializes the id and name to -1 and null. </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&lt;/summary&gt;</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&lt;remarks&gt;</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&lt;seealsocref="Employee(int,string)"&gt;Employee(int,string)&lt;/ seealso&gt;</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&lt;/remarks&gt;</a:t>
            </a:r>
            <a:endParaRPr/>
          </a:p>
          <a:p>
            <a:pPr indent="0" lvl="0" marL="0" marR="0" rtl="0" algn="l">
              <a:lnSpc>
                <a:spcPct val="70000"/>
              </a:lnSpc>
              <a:spcBef>
                <a:spcPts val="200"/>
              </a:spcBef>
              <a:spcAft>
                <a:spcPts val="0"/>
              </a:spcAft>
              <a:buClr>
                <a:schemeClr val="dk1"/>
              </a:buClr>
              <a:buSzPts val="1100"/>
              <a:buFont typeface="Noto Sans Symbols"/>
              <a:buNone/>
            </a:pPr>
            <a:r>
              <a:t/>
            </a:r>
            <a:endParaRPr b="0" i="0" sz="1100" u="none" cap="none" strike="noStrike">
              <a:solidFill>
                <a:srgbClr val="000000"/>
              </a:solidFill>
              <a:latin typeface="Courier New"/>
              <a:ea typeface="Courier New"/>
              <a:cs typeface="Courier New"/>
              <a:sym typeface="Courier New"/>
            </a:endParaRPr>
          </a:p>
        </p:txBody>
      </p:sp>
      <p:sp>
        <p:nvSpPr>
          <p:cNvPr id="321" name="Google Shape;321;p22"/>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3"/>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Pre-defined XML Tags 4-6</a:t>
            </a:r>
            <a:endParaRPr>
              <a:latin typeface="Arial"/>
              <a:ea typeface="Arial"/>
              <a:cs typeface="Arial"/>
              <a:sym typeface="Arial"/>
            </a:endParaRPr>
          </a:p>
        </p:txBody>
      </p:sp>
      <p:sp>
        <p:nvSpPr>
          <p:cNvPr id="328" name="Google Shape;328;p23"/>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329" name="Google Shape;329;p23"/>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330" name="Google Shape;330;p23"/>
          <p:cNvSpPr txBox="1"/>
          <p:nvPr/>
        </p:nvSpPr>
        <p:spPr>
          <a:xfrm>
            <a:off x="2819400" y="1038226"/>
            <a:ext cx="6934200" cy="4676775"/>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private string _name; </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&lt;summary&gt;</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This constructor initializes the id and name to -1 and null. </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&lt;/summary&gt;</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&lt;remarks&gt;</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&lt;seealsocref="Employee(int,string)"&gt;Employee(int,string)&lt;/ seealso&gt;</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&lt;/remarks&gt;</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public Employee() </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_id = -1; </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_name = null; </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&lt;summary&gt;</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This constructor initializes the id and name to </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(&lt;paramref name="id"/&gt;,&lt;paramref name="name"/&gt;). </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&lt;/summary&gt;</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&lt;param name="id"&gt;Employee ID&lt;/param&gt;</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&lt;param name="name"&gt;Employee Name&lt;/param&gt;</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public Employee(int id, string name) </a:t>
            </a:r>
            <a:endParaRPr/>
          </a:p>
          <a:p>
            <a:pPr indent="0" lvl="0" marL="0" marR="0" rtl="0" algn="l">
              <a:lnSpc>
                <a:spcPct val="7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Arial"/>
                <a:ea typeface="Arial"/>
                <a:cs typeface="Arial"/>
                <a:sym typeface="Arial"/>
              </a:rPr>
              <a:t>{ </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this._id = id; </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this._name = name; }</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&lt;summary&gt;</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The entry point for the application. </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&lt;param name="args"&gt;A list of command line arguments&lt;/param&gt;</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&lt;/summary&gt;</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static void Main(string[] args) </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Creating an object of Employee class and displaying the </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 id and name of the employee</a:t>
            </a:r>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Employee objEmp = new Employee(101, "David Smith"); </a:t>
            </a:r>
            <a:endParaRPr/>
          </a:p>
          <a:p>
            <a:pPr indent="0" lvl="0" marL="0" marR="0" rtl="0" algn="l">
              <a:lnSpc>
                <a:spcPct val="7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Console.WriteLine("Employee ID : {0} \nEmployee Name : {1}", </a:t>
            </a:r>
            <a:endParaRPr b="0" i="0" sz="1100" u="none" cap="none" strike="noStrike">
              <a:solidFill>
                <a:srgbClr val="000000"/>
              </a:solidFill>
              <a:latin typeface="Arial"/>
              <a:ea typeface="Arial"/>
              <a:cs typeface="Arial"/>
              <a:sym typeface="Arial"/>
            </a:endParaRPr>
          </a:p>
          <a:p>
            <a:pPr indent="0" lvl="0" marL="0" marR="0" rtl="0" algn="l">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objEmp._name); }</a:t>
            </a:r>
            <a:endParaRPr b="0" i="0" sz="1100" u="none" cap="none" strike="noStrike">
              <a:solidFill>
                <a:schemeClr val="dk1"/>
              </a:solidFill>
              <a:latin typeface="Courier New"/>
              <a:ea typeface="Courier New"/>
              <a:cs typeface="Courier New"/>
              <a:sym typeface="Courier New"/>
            </a:endParaRPr>
          </a:p>
        </p:txBody>
      </p:sp>
      <p:sp>
        <p:nvSpPr>
          <p:cNvPr id="331" name="Google Shape;331;p23"/>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4"/>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Pre-defined XML Tags 5-6</a:t>
            </a:r>
            <a:endParaRPr>
              <a:latin typeface="Arial"/>
              <a:ea typeface="Arial"/>
              <a:cs typeface="Arial"/>
              <a:sym typeface="Arial"/>
            </a:endParaRPr>
          </a:p>
        </p:txBody>
      </p:sp>
      <p:sp>
        <p:nvSpPr>
          <p:cNvPr id="338" name="Google Shape;338;p24"/>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39700" lvl="0" marL="228600" marR="0" rtl="0" algn="l">
              <a:lnSpc>
                <a:spcPct val="90000"/>
              </a:lnSpc>
              <a:spcBef>
                <a:spcPts val="0"/>
              </a:spcBef>
              <a:spcAft>
                <a:spcPts val="0"/>
              </a:spcAft>
              <a:buClr>
                <a:schemeClr val="dk1"/>
              </a:buClr>
              <a:buSzPts val="2200"/>
              <a:buFont typeface="Noto Sans Symbols"/>
              <a:buChar char="⮚"/>
            </a:pPr>
            <a:r>
              <a:rPr lang="en-US" sz="2200">
                <a:latin typeface="Calibri"/>
                <a:ea typeface="Calibri"/>
                <a:cs typeface="Calibri"/>
                <a:sym typeface="Calibri"/>
              </a:rPr>
              <a:t>The following figure displays the XML document:</a:t>
            </a:r>
            <a:endParaRPr/>
          </a:p>
        </p:txBody>
      </p:sp>
      <p:sp>
        <p:nvSpPr>
          <p:cNvPr id="339" name="Google Shape;339;p24"/>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pic>
        <p:nvPicPr>
          <p:cNvPr id="340" name="Google Shape;340;p24"/>
          <p:cNvPicPr preferRelativeResize="0"/>
          <p:nvPr/>
        </p:nvPicPr>
        <p:blipFill rotWithShape="1">
          <a:blip r:embed="rId3">
            <a:alphaModFix/>
          </a:blip>
          <a:srcRect b="0" l="0" r="0" t="0"/>
          <a:stretch/>
        </p:blipFill>
        <p:spPr>
          <a:xfrm>
            <a:off x="2438400" y="1216819"/>
            <a:ext cx="6705600" cy="5105400"/>
          </a:xfrm>
          <a:prstGeom prst="rect">
            <a:avLst/>
          </a:prstGeom>
          <a:noFill/>
          <a:ln>
            <a:noFill/>
          </a:ln>
        </p:spPr>
      </p:pic>
      <p:sp>
        <p:nvSpPr>
          <p:cNvPr id="341" name="Google Shape;341;p24"/>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5"/>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Pre-defined XML Tags 6-6</a:t>
            </a:r>
            <a:endParaRPr>
              <a:latin typeface="Arial"/>
              <a:ea typeface="Arial"/>
              <a:cs typeface="Arial"/>
              <a:sym typeface="Arial"/>
            </a:endParaRPr>
          </a:p>
        </p:txBody>
      </p:sp>
      <p:sp>
        <p:nvSpPr>
          <p:cNvPr id="348" name="Google Shape;348;p25"/>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marR="0" rtl="0" algn="l">
              <a:lnSpc>
                <a:spcPct val="90000"/>
              </a:lnSpc>
              <a:spcBef>
                <a:spcPts val="0"/>
              </a:spcBef>
              <a:spcAft>
                <a:spcPts val="0"/>
              </a:spcAft>
              <a:buClr>
                <a:schemeClr val="dk1"/>
              </a:buClr>
              <a:buSzPts val="2400"/>
              <a:buFont typeface="Noto Sans Symbols"/>
              <a:buChar char="⮚"/>
            </a:pPr>
            <a:r>
              <a:rPr lang="en-US" sz="2400">
                <a:latin typeface="Calibri"/>
                <a:ea typeface="Calibri"/>
                <a:cs typeface="Calibri"/>
                <a:sym typeface="Calibri"/>
              </a:rPr>
              <a:t>In the code:</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The </a:t>
            </a:r>
            <a:r>
              <a:rPr lang="en-US" sz="2000">
                <a:latin typeface="Courier New"/>
                <a:ea typeface="Courier New"/>
                <a:cs typeface="Courier New"/>
                <a:sym typeface="Courier New"/>
              </a:rPr>
              <a:t>&lt;remarks</a:t>
            </a:r>
            <a:r>
              <a:rPr lang="en-US" sz="2000">
                <a:latin typeface="Calibri"/>
                <a:ea typeface="Calibri"/>
                <a:cs typeface="Calibri"/>
                <a:sym typeface="Calibri"/>
              </a:rPr>
              <a:t>&gt;, </a:t>
            </a:r>
            <a:r>
              <a:rPr lang="en-US" sz="2000">
                <a:latin typeface="Courier New"/>
                <a:ea typeface="Courier New"/>
                <a:cs typeface="Courier New"/>
                <a:sym typeface="Courier New"/>
              </a:rPr>
              <a:t>&lt;seealso&gt;</a:t>
            </a:r>
            <a:r>
              <a:rPr lang="en-US" sz="2000">
                <a:latin typeface="Calibri"/>
                <a:ea typeface="Calibri"/>
                <a:cs typeface="Calibri"/>
                <a:sym typeface="Calibri"/>
              </a:rPr>
              <a:t>, and </a:t>
            </a:r>
            <a:r>
              <a:rPr lang="en-US" sz="2000">
                <a:latin typeface="Courier New"/>
                <a:ea typeface="Courier New"/>
                <a:cs typeface="Courier New"/>
                <a:sym typeface="Courier New"/>
              </a:rPr>
              <a:t>&lt;paramref&gt;</a:t>
            </a:r>
            <a:r>
              <a:rPr lang="en-US" sz="2000">
                <a:latin typeface="Calibri"/>
                <a:ea typeface="Calibri"/>
                <a:cs typeface="Calibri"/>
                <a:sym typeface="Calibri"/>
              </a:rPr>
              <a:t> XML documentation tags are used. </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The </a:t>
            </a:r>
            <a:r>
              <a:rPr lang="en-US" sz="2000">
                <a:latin typeface="Courier New"/>
                <a:ea typeface="Courier New"/>
                <a:cs typeface="Courier New"/>
                <a:sym typeface="Courier New"/>
              </a:rPr>
              <a:t>&lt;remarks&gt; </a:t>
            </a:r>
            <a:r>
              <a:rPr lang="en-US" sz="2000">
                <a:latin typeface="Calibri"/>
                <a:ea typeface="Calibri"/>
                <a:cs typeface="Calibri"/>
                <a:sym typeface="Calibri"/>
              </a:rPr>
              <a:t>tag is used to provide information about a specific class. </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The </a:t>
            </a:r>
            <a:r>
              <a:rPr lang="en-US" sz="2000">
                <a:latin typeface="Courier New"/>
                <a:ea typeface="Courier New"/>
                <a:cs typeface="Courier New"/>
                <a:sym typeface="Courier New"/>
              </a:rPr>
              <a:t>&lt;seealso&gt; </a:t>
            </a:r>
            <a:r>
              <a:rPr lang="en-US" sz="2000">
                <a:latin typeface="Calibri"/>
                <a:ea typeface="Calibri"/>
                <a:cs typeface="Calibri"/>
                <a:sym typeface="Calibri"/>
              </a:rPr>
              <a:t>tag is used to specify the text that should appear in the See Also section.</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 The </a:t>
            </a:r>
            <a:r>
              <a:rPr lang="en-US" sz="2000">
                <a:latin typeface="Courier New"/>
                <a:ea typeface="Courier New"/>
                <a:cs typeface="Courier New"/>
                <a:sym typeface="Courier New"/>
              </a:rPr>
              <a:t>&lt;paramref&gt; </a:t>
            </a:r>
            <a:r>
              <a:rPr lang="en-US" sz="2000">
                <a:latin typeface="Calibri"/>
                <a:ea typeface="Calibri"/>
                <a:cs typeface="Calibri"/>
                <a:sym typeface="Calibri"/>
              </a:rPr>
              <a:t>tag is used to indicate that the specified word is a parameter.</a:t>
            </a:r>
            <a:endParaRPr/>
          </a:p>
          <a:p>
            <a:pPr indent="-50800" lvl="0" marL="228600" rtl="0" algn="l">
              <a:lnSpc>
                <a:spcPct val="90000"/>
              </a:lnSpc>
              <a:spcBef>
                <a:spcPts val="1000"/>
              </a:spcBef>
              <a:spcAft>
                <a:spcPts val="0"/>
              </a:spcAft>
              <a:buSzPts val="1800"/>
              <a:buFont typeface="Noto Sans Symbols"/>
              <a:buNone/>
            </a:pPr>
            <a:r>
              <a:t/>
            </a:r>
            <a:endParaRPr sz="1800">
              <a:latin typeface="Arial"/>
              <a:ea typeface="Arial"/>
              <a:cs typeface="Arial"/>
              <a:sym typeface="Arial"/>
            </a:endParaRPr>
          </a:p>
        </p:txBody>
      </p:sp>
      <p:sp>
        <p:nvSpPr>
          <p:cNvPr id="349" name="Google Shape;349;p25"/>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350" name="Google Shape;350;p25"/>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6"/>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Constants 1-3</a:t>
            </a:r>
            <a:endParaRPr>
              <a:latin typeface="Calibri"/>
              <a:ea typeface="Calibri"/>
              <a:cs typeface="Calibri"/>
              <a:sym typeface="Calibri"/>
            </a:endParaRPr>
          </a:p>
        </p:txBody>
      </p:sp>
      <p:sp>
        <p:nvSpPr>
          <p:cNvPr id="357" name="Google Shape;357;p26"/>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27000" lvl="0" marL="228600" marR="0" rtl="0" algn="l">
              <a:lnSpc>
                <a:spcPct val="90000"/>
              </a:lnSpc>
              <a:spcBef>
                <a:spcPts val="0"/>
              </a:spcBef>
              <a:spcAft>
                <a:spcPts val="0"/>
              </a:spcAft>
              <a:buClr>
                <a:schemeClr val="dk1"/>
              </a:buClr>
              <a:buSzPts val="2000"/>
              <a:buFont typeface="Noto Sans Symbols"/>
              <a:buChar char="⮚"/>
            </a:pPr>
            <a:r>
              <a:rPr lang="en-US" sz="2000">
                <a:latin typeface="Calibri"/>
                <a:ea typeface="Calibri"/>
                <a:cs typeface="Calibri"/>
                <a:sym typeface="Calibri"/>
              </a:rPr>
              <a:t>A constant has a fixed value that remains unchanged throughout the program while a literal provides a mean of expressing specific values in a program.</a:t>
            </a:r>
            <a:endParaRPr/>
          </a:p>
          <a:p>
            <a:pPr indent="-50800" lvl="0" marL="228600" rtl="0" algn="l">
              <a:lnSpc>
                <a:spcPct val="90000"/>
              </a:lnSpc>
              <a:spcBef>
                <a:spcPts val="1000"/>
              </a:spcBef>
              <a:spcAft>
                <a:spcPts val="0"/>
              </a:spcAft>
              <a:buSzPts val="1600"/>
              <a:buFont typeface="Noto Sans Symbols"/>
              <a:buNone/>
            </a:pPr>
            <a:r>
              <a:t/>
            </a:r>
            <a:endParaRPr sz="16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600"/>
              <a:buFont typeface="Noto Sans Symbols"/>
              <a:buNone/>
            </a:pPr>
            <a:r>
              <a:t/>
            </a:r>
            <a:endParaRPr sz="1600">
              <a:latin typeface="Arial"/>
              <a:ea typeface="Arial"/>
              <a:cs typeface="Arial"/>
              <a:sym typeface="Arial"/>
            </a:endParaRPr>
          </a:p>
        </p:txBody>
      </p:sp>
      <p:sp>
        <p:nvSpPr>
          <p:cNvPr id="358" name="Google Shape;358;p26"/>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359" name="Google Shape;359;p26"/>
          <p:cNvSpPr txBox="1"/>
          <p:nvPr/>
        </p:nvSpPr>
        <p:spPr>
          <a:xfrm>
            <a:off x="1752600" y="1219201"/>
            <a:ext cx="8229600" cy="5641975"/>
          </a:xfrm>
          <a:prstGeom prst="rect">
            <a:avLst/>
          </a:prstGeom>
          <a:noFill/>
          <a:ln>
            <a:noFill/>
          </a:ln>
        </p:spPr>
        <p:txBody>
          <a:bodyPr anchorCtr="0" anchor="t" bIns="45700" lIns="91425" spcFirstLastPara="1" rIns="91425" wrap="square" tIns="45700">
            <a:noAutofit/>
          </a:bodyPr>
          <a:lstStyle/>
          <a:p>
            <a:pPr indent="-279400" lvl="0" marL="342900" marR="0" rtl="0" algn="l">
              <a:lnSpc>
                <a:spcPct val="100000"/>
              </a:lnSpc>
              <a:spcBef>
                <a:spcPts val="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79400" lvl="0" marL="342900" marR="0" rtl="0" algn="l">
              <a:lnSpc>
                <a:spcPct val="10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342900" lvl="0" marL="342900" marR="0" rtl="0" algn="l">
              <a:lnSpc>
                <a:spcPct val="100000"/>
              </a:lnSpc>
              <a:spcBef>
                <a:spcPts val="400"/>
              </a:spcBef>
              <a:spcAft>
                <a:spcPts val="0"/>
              </a:spcAft>
              <a:buClr>
                <a:srgbClr val="004E4C"/>
              </a:buClr>
              <a:buSzPts val="1000"/>
              <a:buFont typeface="Noto Sans Symbols"/>
              <a:buChar char="◆"/>
            </a:pPr>
            <a:r>
              <a:rPr b="0" i="0" lang="en-US" sz="2000" u="none" cap="none" strike="noStrike">
                <a:solidFill>
                  <a:schemeClr val="dk1"/>
                </a:solidFill>
                <a:latin typeface="Calibri"/>
                <a:ea typeface="Calibri"/>
                <a:cs typeface="Calibri"/>
                <a:sym typeface="Calibri"/>
              </a:rPr>
              <a:t>Consider a code that calculates the area of the circle. </a:t>
            </a:r>
            <a:endParaRPr/>
          </a:p>
          <a:p>
            <a:pPr indent="-342900" lvl="0" marL="342900" marR="0" rtl="0" algn="l">
              <a:lnSpc>
                <a:spcPct val="100000"/>
              </a:lnSpc>
              <a:spcBef>
                <a:spcPts val="400"/>
              </a:spcBef>
              <a:spcAft>
                <a:spcPts val="0"/>
              </a:spcAft>
              <a:buClr>
                <a:srgbClr val="004E4C"/>
              </a:buClr>
              <a:buSzPts val="1000"/>
              <a:buFont typeface="Noto Sans Symbols"/>
              <a:buChar char="◆"/>
            </a:pPr>
            <a:r>
              <a:rPr b="0" i="0" lang="en-US" sz="2000" u="none" cap="none" strike="noStrike">
                <a:solidFill>
                  <a:schemeClr val="dk1"/>
                </a:solidFill>
                <a:latin typeface="Calibri"/>
                <a:ea typeface="Calibri"/>
                <a:cs typeface="Calibri"/>
                <a:sym typeface="Calibri"/>
              </a:rPr>
              <a:t>To calculate the area of the circle, the value of pi and radius must be provided in the formula. </a:t>
            </a:r>
            <a:endParaRPr/>
          </a:p>
          <a:p>
            <a:pPr indent="-342900" lvl="0" marL="342900" marR="0" rtl="0" algn="l">
              <a:lnSpc>
                <a:spcPct val="100000"/>
              </a:lnSpc>
              <a:spcBef>
                <a:spcPts val="400"/>
              </a:spcBef>
              <a:spcAft>
                <a:spcPts val="0"/>
              </a:spcAft>
              <a:buClr>
                <a:srgbClr val="004E4C"/>
              </a:buClr>
              <a:buSzPts val="1000"/>
              <a:buFont typeface="Noto Sans Symbols"/>
              <a:buChar char="◆"/>
            </a:pPr>
            <a:r>
              <a:rPr b="0" i="0" lang="en-US" sz="2000" u="none" cap="none" strike="noStrike">
                <a:solidFill>
                  <a:schemeClr val="dk1"/>
                </a:solidFill>
                <a:latin typeface="Calibri"/>
                <a:ea typeface="Calibri"/>
                <a:cs typeface="Calibri"/>
                <a:sym typeface="Calibri"/>
              </a:rPr>
              <a:t>The value of pi is a constant value. </a:t>
            </a:r>
            <a:endParaRPr/>
          </a:p>
          <a:p>
            <a:pPr indent="-342900" lvl="0" marL="342900" marR="0" rtl="0" algn="l">
              <a:lnSpc>
                <a:spcPct val="100000"/>
              </a:lnSpc>
              <a:spcBef>
                <a:spcPts val="400"/>
              </a:spcBef>
              <a:spcAft>
                <a:spcPts val="0"/>
              </a:spcAft>
              <a:buClr>
                <a:srgbClr val="004E4C"/>
              </a:buClr>
              <a:buSzPts val="1000"/>
              <a:buFont typeface="Noto Sans Symbols"/>
              <a:buChar char="◆"/>
            </a:pPr>
            <a:r>
              <a:rPr b="0" i="0" lang="en-US" sz="2000" u="none" cap="none" strike="noStrike">
                <a:solidFill>
                  <a:schemeClr val="dk1"/>
                </a:solidFill>
                <a:latin typeface="Calibri"/>
                <a:ea typeface="Calibri"/>
                <a:cs typeface="Calibri"/>
                <a:sym typeface="Calibri"/>
              </a:rPr>
              <a:t>This value will remain unchanged irrespective of the value of the radius provided.</a:t>
            </a:r>
            <a:endParaRPr/>
          </a:p>
          <a:p>
            <a:pPr indent="-342900" lvl="0" marL="342900" marR="0" rtl="0" algn="l">
              <a:lnSpc>
                <a:spcPct val="100000"/>
              </a:lnSpc>
              <a:spcBef>
                <a:spcPts val="400"/>
              </a:spcBef>
              <a:spcAft>
                <a:spcPts val="0"/>
              </a:spcAft>
              <a:buClr>
                <a:srgbClr val="004E4C"/>
              </a:buClr>
              <a:buSzPts val="1000"/>
              <a:buFont typeface="Noto Sans Symbols"/>
              <a:buChar char="◆"/>
            </a:pPr>
            <a:r>
              <a:rPr b="0" i="0" lang="en-US" sz="2000" u="none" cap="none" strike="noStrike">
                <a:solidFill>
                  <a:schemeClr val="dk1"/>
                </a:solidFill>
                <a:latin typeface="Calibri"/>
                <a:ea typeface="Calibri"/>
                <a:cs typeface="Calibri"/>
                <a:sym typeface="Calibri"/>
              </a:rPr>
              <a:t>Similarly, constants in C# are fixed values assigned to identifiers that are not modified throughout the execution of the code. </a:t>
            </a:r>
            <a:endParaRPr/>
          </a:p>
          <a:p>
            <a:pPr indent="-342900" lvl="0" marL="342900" marR="0" rtl="0" algn="l">
              <a:lnSpc>
                <a:spcPct val="100000"/>
              </a:lnSpc>
              <a:spcBef>
                <a:spcPts val="400"/>
              </a:spcBef>
              <a:spcAft>
                <a:spcPts val="0"/>
              </a:spcAft>
              <a:buClr>
                <a:srgbClr val="004E4C"/>
              </a:buClr>
              <a:buSzPts val="1000"/>
              <a:buFont typeface="Noto Sans Symbols"/>
              <a:buChar char="◆"/>
            </a:pPr>
            <a:r>
              <a:rPr b="0" i="0" lang="en-US" sz="2000" u="none" cap="none" strike="noStrike">
                <a:solidFill>
                  <a:schemeClr val="dk1"/>
                </a:solidFill>
                <a:latin typeface="Calibri"/>
                <a:ea typeface="Calibri"/>
                <a:cs typeface="Calibri"/>
                <a:sym typeface="Calibri"/>
              </a:rPr>
              <a:t>They are defined when you want to preserve values to reuse them later or to prevent any modification to the values.</a:t>
            </a:r>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Arial"/>
              <a:ea typeface="Arial"/>
              <a:cs typeface="Arial"/>
              <a:sym typeface="Arial"/>
            </a:endParaRPr>
          </a:p>
        </p:txBody>
      </p:sp>
      <p:sp>
        <p:nvSpPr>
          <p:cNvPr id="360" name="Google Shape;360;p26"/>
          <p:cNvSpPr txBox="1"/>
          <p:nvPr/>
        </p:nvSpPr>
        <p:spPr>
          <a:xfrm>
            <a:off x="2209800" y="1450975"/>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Example</a:t>
            </a:r>
            <a:endParaRPr/>
          </a:p>
        </p:txBody>
      </p:sp>
      <p:sp>
        <p:nvSpPr>
          <p:cNvPr id="361" name="Google Shape;361;p26"/>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7"/>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Constants 2-3</a:t>
            </a:r>
            <a:endParaRPr>
              <a:latin typeface="Calibri"/>
              <a:ea typeface="Calibri"/>
              <a:cs typeface="Calibri"/>
              <a:sym typeface="Calibri"/>
            </a:endParaRPr>
          </a:p>
        </p:txBody>
      </p:sp>
      <p:sp>
        <p:nvSpPr>
          <p:cNvPr id="368" name="Google Shape;368;p27"/>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14300" lvl="0" marL="228600" rtl="0" algn="l">
              <a:lnSpc>
                <a:spcPct val="90000"/>
              </a:lnSpc>
              <a:spcBef>
                <a:spcPts val="0"/>
              </a:spcBef>
              <a:spcAft>
                <a:spcPts val="0"/>
              </a:spcAft>
              <a:buSzPts val="1800"/>
              <a:buChar char="⮚"/>
            </a:pPr>
            <a:r>
              <a:rPr lang="en-US" sz="1800">
                <a:latin typeface="Calibri"/>
                <a:ea typeface="Calibri"/>
                <a:cs typeface="Calibri"/>
                <a:sym typeface="Calibri"/>
              </a:rPr>
              <a:t>In C#, you can declare constants for all data types. </a:t>
            </a:r>
            <a:endParaRPr/>
          </a:p>
          <a:p>
            <a:pPr indent="-114300" lvl="0" marL="228600" rtl="0" algn="l">
              <a:lnSpc>
                <a:spcPct val="90000"/>
              </a:lnSpc>
              <a:spcBef>
                <a:spcPts val="1000"/>
              </a:spcBef>
              <a:spcAft>
                <a:spcPts val="0"/>
              </a:spcAft>
              <a:buSzPts val="1800"/>
              <a:buChar char="⮚"/>
            </a:pPr>
            <a:r>
              <a:rPr lang="en-US" sz="1800">
                <a:latin typeface="Calibri"/>
                <a:ea typeface="Calibri"/>
                <a:cs typeface="Calibri"/>
                <a:sym typeface="Calibri"/>
              </a:rPr>
              <a:t>You have to initialize a constant at the time of its declaration. </a:t>
            </a:r>
            <a:endParaRPr/>
          </a:p>
          <a:p>
            <a:pPr indent="-114300" lvl="0" marL="228600" rtl="0" algn="l">
              <a:lnSpc>
                <a:spcPct val="90000"/>
              </a:lnSpc>
              <a:spcBef>
                <a:spcPts val="1000"/>
              </a:spcBef>
              <a:spcAft>
                <a:spcPts val="0"/>
              </a:spcAft>
              <a:buSzPts val="1800"/>
              <a:buChar char="⮚"/>
            </a:pPr>
            <a:r>
              <a:rPr lang="en-US" sz="1800">
                <a:latin typeface="Calibri"/>
                <a:ea typeface="Calibri"/>
                <a:cs typeface="Calibri"/>
                <a:sym typeface="Calibri"/>
              </a:rPr>
              <a:t>Constants are declared for value types rather than for reference types. </a:t>
            </a:r>
            <a:endParaRPr/>
          </a:p>
          <a:p>
            <a:pPr indent="-114300" lvl="0" marL="228600" rtl="0" algn="l">
              <a:lnSpc>
                <a:spcPct val="90000"/>
              </a:lnSpc>
              <a:spcBef>
                <a:spcPts val="1000"/>
              </a:spcBef>
              <a:spcAft>
                <a:spcPts val="0"/>
              </a:spcAft>
              <a:buSzPts val="1800"/>
              <a:buChar char="⮚"/>
            </a:pPr>
            <a:r>
              <a:rPr lang="en-US" sz="1800">
                <a:latin typeface="Calibri"/>
                <a:ea typeface="Calibri"/>
                <a:cs typeface="Calibri"/>
                <a:sym typeface="Calibri"/>
              </a:rPr>
              <a:t>To declare an identifier as a constant, the </a:t>
            </a:r>
            <a:r>
              <a:rPr lang="en-US" sz="1800">
                <a:latin typeface="Courier New"/>
                <a:ea typeface="Courier New"/>
                <a:cs typeface="Courier New"/>
                <a:sym typeface="Courier New"/>
              </a:rPr>
              <a:t>const</a:t>
            </a:r>
            <a:r>
              <a:rPr lang="en-US" sz="1800">
                <a:latin typeface="Calibri"/>
                <a:ea typeface="Calibri"/>
                <a:cs typeface="Calibri"/>
                <a:sym typeface="Calibri"/>
              </a:rPr>
              <a:t> keyword is used in the identifier declaration. The compiler can identify constants at the time of compilation, because of the </a:t>
            </a:r>
            <a:r>
              <a:rPr lang="en-US" sz="1800">
                <a:latin typeface="Courier New"/>
                <a:ea typeface="Courier New"/>
                <a:cs typeface="Courier New"/>
                <a:sym typeface="Courier New"/>
              </a:rPr>
              <a:t>const</a:t>
            </a:r>
            <a:r>
              <a:rPr lang="en-US" sz="1800">
                <a:latin typeface="Calibri"/>
                <a:ea typeface="Calibri"/>
                <a:cs typeface="Calibri"/>
                <a:sym typeface="Calibri"/>
              </a:rPr>
              <a:t> keyword.</a:t>
            </a:r>
            <a:endParaRPr/>
          </a:p>
          <a:p>
            <a:pPr indent="-114300" lvl="0" marL="228600" rtl="0" algn="l">
              <a:lnSpc>
                <a:spcPct val="90000"/>
              </a:lnSpc>
              <a:spcBef>
                <a:spcPts val="1000"/>
              </a:spcBef>
              <a:spcAft>
                <a:spcPts val="0"/>
              </a:spcAft>
              <a:buSzPts val="1800"/>
              <a:buChar char="⮚"/>
            </a:pPr>
            <a:r>
              <a:rPr lang="en-US" sz="1800">
                <a:latin typeface="Calibri"/>
                <a:ea typeface="Calibri"/>
                <a:cs typeface="Calibri"/>
                <a:sym typeface="Calibri"/>
              </a:rPr>
              <a:t>The following syntax is used to initialize a constant:</a:t>
            </a:r>
            <a:endParaRPr/>
          </a:p>
          <a:p>
            <a:pPr indent="0" lvl="0" marL="228600" rtl="0" algn="l">
              <a:lnSpc>
                <a:spcPct val="90000"/>
              </a:lnSpc>
              <a:spcBef>
                <a:spcPts val="1000"/>
              </a:spcBef>
              <a:spcAft>
                <a:spcPts val="0"/>
              </a:spcAft>
              <a:buSzPts val="2000"/>
              <a:buNone/>
            </a:pPr>
            <a:r>
              <a:t/>
            </a:r>
            <a:endParaRPr sz="2000">
              <a:latin typeface="Calibri"/>
              <a:ea typeface="Calibri"/>
              <a:cs typeface="Calibri"/>
              <a:sym typeface="Calibri"/>
            </a:endParaRPr>
          </a:p>
          <a:p>
            <a:pPr indent="0" lvl="0" marL="228600" rtl="0" algn="l">
              <a:lnSpc>
                <a:spcPct val="90000"/>
              </a:lnSpc>
              <a:spcBef>
                <a:spcPts val="1000"/>
              </a:spcBef>
              <a:spcAft>
                <a:spcPts val="0"/>
              </a:spcAft>
              <a:buSzPts val="2000"/>
              <a:buNone/>
            </a:pPr>
            <a:r>
              <a:t/>
            </a:r>
            <a:endParaRPr sz="2000">
              <a:latin typeface="Calibri"/>
              <a:ea typeface="Calibri"/>
              <a:cs typeface="Calibri"/>
              <a:sym typeface="Calibri"/>
            </a:endParaRPr>
          </a:p>
          <a:p>
            <a:pPr indent="0" lvl="0" marL="228600" rtl="0" algn="l">
              <a:lnSpc>
                <a:spcPct val="90000"/>
              </a:lnSpc>
              <a:spcBef>
                <a:spcPts val="1000"/>
              </a:spcBef>
              <a:spcAft>
                <a:spcPts val="0"/>
              </a:spcAft>
              <a:buSzPts val="2000"/>
              <a:buNone/>
            </a:pPr>
            <a:r>
              <a:t/>
            </a:r>
            <a:endParaRPr sz="2000">
              <a:latin typeface="Calibri"/>
              <a:ea typeface="Calibri"/>
              <a:cs typeface="Calibri"/>
              <a:sym typeface="Calibri"/>
            </a:endParaRPr>
          </a:p>
          <a:p>
            <a:pPr indent="171450" lvl="0" marL="228600" rtl="0" algn="l">
              <a:lnSpc>
                <a:spcPct val="90000"/>
              </a:lnSpc>
              <a:spcBef>
                <a:spcPts val="1000"/>
              </a:spcBef>
              <a:spcAft>
                <a:spcPts val="0"/>
              </a:spcAft>
              <a:buSzPts val="1800"/>
              <a:buNone/>
            </a:pPr>
            <a:r>
              <a:rPr lang="en-US" sz="1800">
                <a:latin typeface="Calibri"/>
                <a:ea typeface="Calibri"/>
                <a:cs typeface="Calibri"/>
                <a:sym typeface="Calibri"/>
              </a:rPr>
              <a:t>where,</a:t>
            </a:r>
            <a:endParaRPr/>
          </a:p>
          <a:p>
            <a:pPr indent="-101600" lvl="2" marL="1143000" rtl="0" algn="l">
              <a:lnSpc>
                <a:spcPct val="90000"/>
              </a:lnSpc>
              <a:spcBef>
                <a:spcPts val="500"/>
              </a:spcBef>
              <a:spcAft>
                <a:spcPts val="0"/>
              </a:spcAft>
              <a:buSzPts val="1600"/>
              <a:buChar char="•"/>
            </a:pPr>
            <a:r>
              <a:rPr b="1" lang="en-US" sz="1600">
                <a:latin typeface="Courier New"/>
                <a:ea typeface="Courier New"/>
                <a:cs typeface="Courier New"/>
                <a:sym typeface="Courier New"/>
              </a:rPr>
              <a:t>const</a:t>
            </a:r>
            <a:r>
              <a:rPr lang="en-US" sz="1600">
                <a:latin typeface="Calibri"/>
                <a:ea typeface="Calibri"/>
                <a:cs typeface="Calibri"/>
                <a:sym typeface="Calibri"/>
              </a:rPr>
              <a:t>: Keyword denoting that the identifier is declared as constant.</a:t>
            </a:r>
            <a:endParaRPr/>
          </a:p>
          <a:p>
            <a:pPr indent="-101600" lvl="2" marL="1143000" rtl="0" algn="l">
              <a:lnSpc>
                <a:spcPct val="90000"/>
              </a:lnSpc>
              <a:spcBef>
                <a:spcPts val="500"/>
              </a:spcBef>
              <a:spcAft>
                <a:spcPts val="0"/>
              </a:spcAft>
              <a:buSzPts val="1600"/>
              <a:buChar char="•"/>
            </a:pPr>
            <a:r>
              <a:rPr b="1" lang="en-US" sz="1600">
                <a:latin typeface="Courier New"/>
                <a:ea typeface="Courier New"/>
                <a:cs typeface="Courier New"/>
                <a:sym typeface="Courier New"/>
              </a:rPr>
              <a:t>data type</a:t>
            </a:r>
            <a:r>
              <a:rPr lang="en-US" sz="1600">
                <a:latin typeface="Calibri"/>
                <a:ea typeface="Calibri"/>
                <a:cs typeface="Calibri"/>
                <a:sym typeface="Calibri"/>
              </a:rPr>
              <a:t>: Data type of constant.</a:t>
            </a:r>
            <a:endParaRPr/>
          </a:p>
          <a:p>
            <a:pPr indent="-101600" lvl="2" marL="1143000" rtl="0" algn="l">
              <a:lnSpc>
                <a:spcPct val="90000"/>
              </a:lnSpc>
              <a:spcBef>
                <a:spcPts val="500"/>
              </a:spcBef>
              <a:spcAft>
                <a:spcPts val="0"/>
              </a:spcAft>
              <a:buSzPts val="1600"/>
              <a:buChar char="•"/>
            </a:pPr>
            <a:r>
              <a:rPr b="1" lang="en-US" sz="1600">
                <a:latin typeface="Courier New"/>
                <a:ea typeface="Courier New"/>
                <a:cs typeface="Courier New"/>
                <a:sym typeface="Courier New"/>
              </a:rPr>
              <a:t>identifier name</a:t>
            </a:r>
            <a:r>
              <a:rPr lang="en-US" sz="1600">
                <a:latin typeface="Calibri"/>
                <a:ea typeface="Calibri"/>
                <a:cs typeface="Calibri"/>
                <a:sym typeface="Calibri"/>
              </a:rPr>
              <a:t>: Name of the identifier that will hold the constant.</a:t>
            </a:r>
            <a:endParaRPr/>
          </a:p>
          <a:p>
            <a:pPr indent="-101600" lvl="2" marL="1143000" rtl="0" algn="l">
              <a:lnSpc>
                <a:spcPct val="90000"/>
              </a:lnSpc>
              <a:spcBef>
                <a:spcPts val="500"/>
              </a:spcBef>
              <a:spcAft>
                <a:spcPts val="0"/>
              </a:spcAft>
              <a:buSzPts val="1600"/>
              <a:buChar char="•"/>
            </a:pPr>
            <a:r>
              <a:rPr b="1" lang="en-US" sz="1600">
                <a:latin typeface="Courier New"/>
                <a:ea typeface="Courier New"/>
                <a:cs typeface="Courier New"/>
                <a:sym typeface="Courier New"/>
              </a:rPr>
              <a:t>value</a:t>
            </a:r>
            <a:r>
              <a:rPr lang="en-US" sz="1600">
                <a:latin typeface="Calibri"/>
                <a:ea typeface="Calibri"/>
                <a:cs typeface="Calibri"/>
                <a:sym typeface="Calibri"/>
              </a:rPr>
              <a:t>: Fixed value that remains unchanged throughout the execution of the code.</a:t>
            </a:r>
            <a:endParaRPr/>
          </a:p>
          <a:p>
            <a:pPr indent="0" lvl="0" marL="228600" rtl="0" algn="l">
              <a:lnSpc>
                <a:spcPct val="90000"/>
              </a:lnSpc>
              <a:spcBef>
                <a:spcPts val="1000"/>
              </a:spcBef>
              <a:spcAft>
                <a:spcPts val="0"/>
              </a:spcAft>
              <a:buSzPts val="2400"/>
              <a:buNone/>
            </a:pPr>
            <a:r>
              <a:t/>
            </a:r>
            <a:endParaRPr sz="2400">
              <a:latin typeface="Calibri"/>
              <a:ea typeface="Calibri"/>
              <a:cs typeface="Calibri"/>
              <a:sym typeface="Calibri"/>
            </a:endParaRPr>
          </a:p>
          <a:p>
            <a:pPr indent="-76200" lvl="1" marL="685800" rtl="0" algn="l">
              <a:lnSpc>
                <a:spcPct val="90000"/>
              </a:lnSpc>
              <a:spcBef>
                <a:spcPts val="500"/>
              </a:spcBef>
              <a:spcAft>
                <a:spcPts val="0"/>
              </a:spcAft>
              <a:buSzPts val="1800"/>
              <a:buFont typeface="Noto Sans Symbols"/>
              <a:buNone/>
            </a:pPr>
            <a:r>
              <a:t/>
            </a:r>
            <a:endParaRPr sz="1800"/>
          </a:p>
          <a:p>
            <a:pPr indent="-76200" lvl="1" marL="685800" rtl="0" algn="l">
              <a:lnSpc>
                <a:spcPct val="90000"/>
              </a:lnSpc>
              <a:spcBef>
                <a:spcPts val="500"/>
              </a:spcBef>
              <a:spcAft>
                <a:spcPts val="0"/>
              </a:spcAft>
              <a:buSzPts val="1800"/>
              <a:buFont typeface="Noto Sans Symbols"/>
              <a:buNone/>
            </a:pPr>
            <a:r>
              <a:t/>
            </a:r>
            <a:endParaRPr sz="1800"/>
          </a:p>
        </p:txBody>
      </p:sp>
      <p:sp>
        <p:nvSpPr>
          <p:cNvPr id="369" name="Google Shape;369;p27"/>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370" name="Google Shape;370;p27"/>
          <p:cNvSpPr/>
          <p:nvPr/>
        </p:nvSpPr>
        <p:spPr>
          <a:xfrm>
            <a:off x="2209800" y="3429000"/>
            <a:ext cx="6553200" cy="339725"/>
          </a:xfrm>
          <a:prstGeom prst="rect">
            <a:avLst/>
          </a:prstGeom>
          <a:solidFill>
            <a:srgbClr val="FFFF00">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Courier New"/>
                <a:ea typeface="Courier New"/>
                <a:cs typeface="Courier New"/>
                <a:sym typeface="Courier New"/>
              </a:rPr>
              <a:t>const&lt;data type&gt;&lt;identifier name&gt; = &lt;value&gt;;</a:t>
            </a:r>
            <a:endParaRPr/>
          </a:p>
        </p:txBody>
      </p:sp>
      <p:sp>
        <p:nvSpPr>
          <p:cNvPr id="371" name="Google Shape;371;p27"/>
          <p:cNvSpPr txBox="1"/>
          <p:nvPr/>
        </p:nvSpPr>
        <p:spPr>
          <a:xfrm>
            <a:off x="2209800" y="3124200"/>
            <a:ext cx="1447800" cy="307777"/>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7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Syntax</a:t>
            </a:r>
            <a:endParaRPr/>
          </a:p>
        </p:txBody>
      </p:sp>
      <p:sp>
        <p:nvSpPr>
          <p:cNvPr id="372" name="Google Shape;372;p27"/>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8"/>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Constants 3-3</a:t>
            </a:r>
            <a:endParaRPr>
              <a:latin typeface="Arial"/>
              <a:ea typeface="Arial"/>
              <a:cs typeface="Arial"/>
              <a:sym typeface="Arial"/>
            </a:endParaRPr>
          </a:p>
        </p:txBody>
      </p:sp>
      <p:sp>
        <p:nvSpPr>
          <p:cNvPr id="379" name="Google Shape;379;p28"/>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marR="0" rtl="0" algn="l">
              <a:lnSpc>
                <a:spcPct val="90000"/>
              </a:lnSpc>
              <a:spcBef>
                <a:spcPts val="0"/>
              </a:spcBef>
              <a:spcAft>
                <a:spcPts val="0"/>
              </a:spcAft>
              <a:buClr>
                <a:schemeClr val="dk1"/>
              </a:buClr>
              <a:buSzPts val="2400"/>
              <a:buFont typeface="Noto Sans Symbols"/>
              <a:buChar char="⮚"/>
            </a:pPr>
            <a:r>
              <a:rPr lang="en-US" sz="2400">
                <a:latin typeface="Calibri"/>
                <a:ea typeface="Calibri"/>
                <a:cs typeface="Calibri"/>
                <a:sym typeface="Calibri"/>
              </a:rPr>
              <a:t>The following code declares a constant named </a:t>
            </a:r>
            <a:r>
              <a:rPr lang="en-US" sz="2400">
                <a:latin typeface="Courier New"/>
                <a:ea typeface="Courier New"/>
                <a:cs typeface="Courier New"/>
                <a:sym typeface="Courier New"/>
              </a:rPr>
              <a:t>_pi</a:t>
            </a:r>
            <a:r>
              <a:rPr lang="en-US" sz="2400">
                <a:latin typeface="Calibri"/>
                <a:ea typeface="Calibri"/>
                <a:cs typeface="Calibri"/>
                <a:sym typeface="Calibri"/>
              </a:rPr>
              <a:t> and a variable named </a:t>
            </a:r>
            <a:r>
              <a:rPr lang="en-US" sz="2400">
                <a:latin typeface="Courier New"/>
                <a:ea typeface="Courier New"/>
                <a:cs typeface="Courier New"/>
                <a:sym typeface="Courier New"/>
              </a:rPr>
              <a:t>radius</a:t>
            </a:r>
            <a:r>
              <a:rPr lang="en-US" sz="2400">
                <a:latin typeface="Calibri"/>
                <a:ea typeface="Calibri"/>
                <a:cs typeface="Calibri"/>
                <a:sym typeface="Calibri"/>
              </a:rPr>
              <a:t> to calculate the area of the circle:</a:t>
            </a:r>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50800" lvl="0" marL="228600" rtl="0" algn="l">
              <a:lnSpc>
                <a:spcPct val="90000"/>
              </a:lnSpc>
              <a:spcBef>
                <a:spcPts val="1000"/>
              </a:spcBef>
              <a:spcAft>
                <a:spcPts val="0"/>
              </a:spcAft>
              <a:buSzPts val="2400"/>
              <a:buFont typeface="Noto Sans Symbols"/>
              <a:buNone/>
            </a:pPr>
            <a:r>
              <a:t/>
            </a:r>
            <a:endParaRPr sz="2400">
              <a:latin typeface="Calibri"/>
              <a:ea typeface="Calibri"/>
              <a:cs typeface="Calibri"/>
              <a:sym typeface="Calibri"/>
            </a:endParaRPr>
          </a:p>
          <a:p>
            <a:pPr indent="-50800" lvl="0" marL="228600" rtl="0" algn="l">
              <a:lnSpc>
                <a:spcPct val="90000"/>
              </a:lnSpc>
              <a:spcBef>
                <a:spcPts val="1000"/>
              </a:spcBef>
              <a:spcAft>
                <a:spcPts val="0"/>
              </a:spcAft>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152400" lvl="0" marL="228600" marR="0" rtl="0" algn="l">
              <a:lnSpc>
                <a:spcPct val="9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In the code:</a:t>
            </a:r>
            <a:endParaRPr/>
          </a:p>
          <a:p>
            <a:pPr indent="-127000" lvl="1" marL="685800" rtl="0" algn="l">
              <a:lnSpc>
                <a:spcPct val="90000"/>
              </a:lnSpc>
              <a:spcBef>
                <a:spcPts val="0"/>
              </a:spcBef>
              <a:spcAft>
                <a:spcPts val="0"/>
              </a:spcAft>
              <a:buSzPts val="2000"/>
              <a:buChar char="•"/>
            </a:pPr>
            <a:r>
              <a:rPr lang="en-US" sz="2000">
                <a:latin typeface="Calibri"/>
                <a:ea typeface="Calibri"/>
                <a:cs typeface="Calibri"/>
                <a:sym typeface="Calibri"/>
              </a:rPr>
              <a:t>A constant called </a:t>
            </a:r>
            <a:r>
              <a:rPr lang="en-US" sz="1800">
                <a:latin typeface="Courier New"/>
                <a:ea typeface="Courier New"/>
                <a:cs typeface="Courier New"/>
                <a:sym typeface="Courier New"/>
              </a:rPr>
              <a:t>_pi</a:t>
            </a:r>
            <a:r>
              <a:rPr lang="en-US" sz="1800">
                <a:latin typeface="Calibri"/>
                <a:ea typeface="Calibri"/>
                <a:cs typeface="Calibri"/>
                <a:sym typeface="Calibri"/>
              </a:rPr>
              <a:t> </a:t>
            </a:r>
            <a:r>
              <a:rPr lang="en-US" sz="2000">
                <a:latin typeface="Calibri"/>
                <a:ea typeface="Calibri"/>
                <a:cs typeface="Calibri"/>
                <a:sym typeface="Calibri"/>
              </a:rPr>
              <a:t>is assigned the value 3.14, which is a fixed value. The variable, </a:t>
            </a:r>
            <a:r>
              <a:rPr lang="en-US" sz="1800">
                <a:latin typeface="Courier New"/>
                <a:ea typeface="Courier New"/>
                <a:cs typeface="Courier New"/>
                <a:sym typeface="Courier New"/>
              </a:rPr>
              <a:t>radius</a:t>
            </a:r>
            <a:r>
              <a:rPr lang="en-US" sz="2000">
                <a:latin typeface="Calibri"/>
                <a:ea typeface="Calibri"/>
                <a:cs typeface="Calibri"/>
                <a:sym typeface="Calibri"/>
              </a:rPr>
              <a:t>, stores the radius of the circle. The code calculates the area of the circle and displays it as the output.</a:t>
            </a:r>
            <a:endParaRPr/>
          </a:p>
          <a:p>
            <a:pPr indent="-50800" lvl="0" marL="228600" rtl="0" algn="l">
              <a:lnSpc>
                <a:spcPct val="90000"/>
              </a:lnSpc>
              <a:spcBef>
                <a:spcPts val="1000"/>
              </a:spcBef>
              <a:spcAft>
                <a:spcPts val="0"/>
              </a:spcAft>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p:txBody>
      </p:sp>
      <p:sp>
        <p:nvSpPr>
          <p:cNvPr id="380" name="Google Shape;380;p28"/>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381" name="Google Shape;381;p28"/>
          <p:cNvSpPr txBox="1"/>
          <p:nvPr/>
        </p:nvSpPr>
        <p:spPr>
          <a:xfrm>
            <a:off x="2203450" y="2133600"/>
            <a:ext cx="7696200" cy="14478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Courier New"/>
                <a:ea typeface="Courier New"/>
                <a:cs typeface="Courier New"/>
                <a:sym typeface="Courier New"/>
              </a:rPr>
              <a:t>const float _pi = 3.14F; </a:t>
            </a:r>
            <a:endParaRPr/>
          </a:p>
          <a:p>
            <a:pPr indent="0" lvl="0" marL="0" marR="0" rtl="0" algn="l">
              <a:lnSpc>
                <a:spcPct val="70000"/>
              </a:lnSpc>
              <a:spcBef>
                <a:spcPts val="900"/>
              </a:spcBef>
              <a:spcAft>
                <a:spcPts val="0"/>
              </a:spcAft>
              <a:buClr>
                <a:schemeClr val="dk1"/>
              </a:buClr>
              <a:buSzPts val="1800"/>
              <a:buFont typeface="Noto Sans Symbols"/>
              <a:buNone/>
            </a:pPr>
            <a:r>
              <a:rPr b="0" i="0" lang="en-US" sz="1800" u="none" cap="none" strike="noStrike">
                <a:solidFill>
                  <a:schemeClr val="dk1"/>
                </a:solidFill>
                <a:latin typeface="Courier New"/>
                <a:ea typeface="Courier New"/>
                <a:cs typeface="Courier New"/>
                <a:sym typeface="Courier New"/>
              </a:rPr>
              <a:t>float radius = 5;</a:t>
            </a:r>
            <a:endParaRPr/>
          </a:p>
          <a:p>
            <a:pPr indent="0" lvl="0" marL="0" marR="0" rtl="0" algn="l">
              <a:lnSpc>
                <a:spcPct val="70000"/>
              </a:lnSpc>
              <a:spcBef>
                <a:spcPts val="900"/>
              </a:spcBef>
              <a:spcAft>
                <a:spcPts val="0"/>
              </a:spcAft>
              <a:buClr>
                <a:schemeClr val="dk1"/>
              </a:buClr>
              <a:buSzPts val="1800"/>
              <a:buFont typeface="Noto Sans Symbols"/>
              <a:buNone/>
            </a:pPr>
            <a:r>
              <a:rPr b="0" i="0" lang="en-US" sz="1800" u="none" cap="none" strike="noStrike">
                <a:solidFill>
                  <a:schemeClr val="dk1"/>
                </a:solidFill>
                <a:latin typeface="Courier New"/>
                <a:ea typeface="Courier New"/>
                <a:cs typeface="Courier New"/>
                <a:sym typeface="Courier New"/>
              </a:rPr>
              <a:t>float area = _pi * radius * radius;</a:t>
            </a:r>
            <a:endParaRPr/>
          </a:p>
          <a:p>
            <a:pPr indent="0" lvl="0" marL="0" marR="0" rtl="0" algn="l">
              <a:lnSpc>
                <a:spcPct val="70000"/>
              </a:lnSpc>
              <a:spcBef>
                <a:spcPts val="900"/>
              </a:spcBef>
              <a:spcAft>
                <a:spcPts val="0"/>
              </a:spcAft>
              <a:buClr>
                <a:schemeClr val="dk1"/>
              </a:buClr>
              <a:buSzPts val="1800"/>
              <a:buFont typeface="Noto Sans Symbols"/>
              <a:buNone/>
            </a:pPr>
            <a:r>
              <a:rPr b="0" i="0" lang="en-US" sz="1800" u="none" cap="none" strike="noStrike">
                <a:solidFill>
                  <a:schemeClr val="dk1"/>
                </a:solidFill>
                <a:latin typeface="Courier New"/>
                <a:ea typeface="Courier New"/>
                <a:cs typeface="Courier New"/>
                <a:sym typeface="Courier New"/>
              </a:rPr>
              <a:t>Console.WriteLine(“Area of the circle is ” + area);</a:t>
            </a:r>
            <a:endParaRPr/>
          </a:p>
          <a:p>
            <a:pPr indent="0" lvl="0" marL="0" marR="0" rtl="0" algn="l">
              <a:lnSpc>
                <a:spcPct val="70000"/>
              </a:lnSpc>
              <a:spcBef>
                <a:spcPts val="900"/>
              </a:spcBef>
              <a:spcAft>
                <a:spcPts val="0"/>
              </a:spcAft>
              <a:buClr>
                <a:schemeClr val="dk1"/>
              </a:buClr>
              <a:buSzPts val="1800"/>
              <a:buFont typeface="Noto Sans Symbols"/>
              <a:buNone/>
            </a:pPr>
            <a:r>
              <a:t/>
            </a:r>
            <a:endParaRPr b="0" i="0" sz="1800" u="none" cap="none" strike="noStrike">
              <a:solidFill>
                <a:schemeClr val="dk1"/>
              </a:solidFill>
              <a:latin typeface="Courier New"/>
              <a:ea typeface="Courier New"/>
              <a:cs typeface="Courier New"/>
              <a:sym typeface="Courier New"/>
            </a:endParaRPr>
          </a:p>
        </p:txBody>
      </p:sp>
      <p:sp>
        <p:nvSpPr>
          <p:cNvPr id="382" name="Google Shape;382;p28"/>
          <p:cNvSpPr txBox="1"/>
          <p:nvPr/>
        </p:nvSpPr>
        <p:spPr>
          <a:xfrm>
            <a:off x="2203450" y="1812926"/>
            <a:ext cx="1377950" cy="307777"/>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7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383" name="Google Shape;383;p28"/>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9"/>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Using Literals</a:t>
            </a:r>
            <a:endParaRPr>
              <a:latin typeface="Calibri"/>
              <a:ea typeface="Calibri"/>
              <a:cs typeface="Calibri"/>
              <a:sym typeface="Calibri"/>
            </a:endParaRPr>
          </a:p>
        </p:txBody>
      </p:sp>
      <p:sp>
        <p:nvSpPr>
          <p:cNvPr id="390" name="Google Shape;390;p29"/>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marR="0" rtl="0" algn="l">
              <a:lnSpc>
                <a:spcPct val="90000"/>
              </a:lnSpc>
              <a:spcBef>
                <a:spcPts val="0"/>
              </a:spcBef>
              <a:spcAft>
                <a:spcPts val="0"/>
              </a:spcAft>
              <a:buClr>
                <a:schemeClr val="dk1"/>
              </a:buClr>
              <a:buSzPts val="2400"/>
              <a:buFont typeface="Noto Sans Symbols"/>
              <a:buChar char="⮚"/>
            </a:pPr>
            <a:r>
              <a:rPr lang="en-US" sz="2400">
                <a:latin typeface="Calibri"/>
                <a:ea typeface="Calibri"/>
                <a:cs typeface="Calibri"/>
                <a:sym typeface="Calibri"/>
              </a:rPr>
              <a:t>A literal is a static value assigned to variables and constants. </a:t>
            </a:r>
            <a:endParaRPr/>
          </a:p>
          <a:p>
            <a:pPr indent="-152400" lvl="0" marL="228600" marR="0" rtl="0" algn="l">
              <a:lnSpc>
                <a:spcPct val="9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Numeric literals might suffix with a letter of the alphabet to indicate the data type of the literal. </a:t>
            </a:r>
            <a:endParaRPr/>
          </a:p>
          <a:p>
            <a:pPr indent="-152400" lvl="0" marL="228600" marR="0" rtl="0" algn="l">
              <a:lnSpc>
                <a:spcPct val="9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This letter can be either in upper or lowercase. </a:t>
            </a:r>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1" marL="400050" rtl="0" algn="l">
              <a:lnSpc>
                <a:spcPct val="90000"/>
              </a:lnSpc>
              <a:spcBef>
                <a:spcPts val="500"/>
              </a:spcBef>
              <a:spcAft>
                <a:spcPts val="0"/>
              </a:spcAft>
              <a:buSzPts val="2000"/>
              <a:buNone/>
            </a:pPr>
            <a:r>
              <a:t/>
            </a:r>
            <a:endParaRPr sz="2000">
              <a:latin typeface="Calibri"/>
              <a:ea typeface="Calibri"/>
              <a:cs typeface="Calibri"/>
              <a:sym typeface="Calibri"/>
            </a:endParaRPr>
          </a:p>
          <a:p>
            <a:pPr indent="0" lvl="1" marL="400050" rtl="0" algn="l">
              <a:lnSpc>
                <a:spcPct val="90000"/>
              </a:lnSpc>
              <a:spcBef>
                <a:spcPts val="500"/>
              </a:spcBef>
              <a:spcAft>
                <a:spcPts val="0"/>
              </a:spcAft>
              <a:buSzPts val="2000"/>
              <a:buNone/>
            </a:pPr>
            <a:r>
              <a:rPr lang="en-US" sz="2000">
                <a:latin typeface="Calibri"/>
                <a:ea typeface="Calibri"/>
                <a:cs typeface="Calibri"/>
                <a:sym typeface="Calibri"/>
              </a:rPr>
              <a:t>For example, in the following declaration, </a:t>
            </a:r>
            <a:endParaRPr/>
          </a:p>
          <a:p>
            <a:pPr indent="0" lvl="1" marL="400050" rtl="0" algn="l">
              <a:lnSpc>
                <a:spcPct val="90000"/>
              </a:lnSpc>
              <a:spcBef>
                <a:spcPts val="500"/>
              </a:spcBef>
              <a:spcAft>
                <a:spcPts val="0"/>
              </a:spcAft>
              <a:buSzPts val="2000"/>
              <a:buNone/>
            </a:pPr>
            <a:r>
              <a:rPr lang="en-US" sz="2000">
                <a:latin typeface="Courier New"/>
                <a:ea typeface="Courier New"/>
                <a:cs typeface="Courier New"/>
                <a:sym typeface="Courier New"/>
              </a:rPr>
              <a:t>  string bookName = “Csharp”</a:t>
            </a:r>
            <a:endParaRPr sz="2000">
              <a:latin typeface="Calibri"/>
              <a:ea typeface="Calibri"/>
              <a:cs typeface="Calibri"/>
              <a:sym typeface="Calibri"/>
            </a:endParaRPr>
          </a:p>
          <a:p>
            <a:pPr indent="0" lvl="1" marL="400050" rtl="0" algn="l">
              <a:lnSpc>
                <a:spcPct val="90000"/>
              </a:lnSpc>
              <a:spcBef>
                <a:spcPts val="500"/>
              </a:spcBef>
              <a:spcAft>
                <a:spcPts val="0"/>
              </a:spcAft>
              <a:buSzPts val="2000"/>
              <a:buNone/>
            </a:pPr>
            <a:r>
              <a:t/>
            </a:r>
            <a:endParaRPr sz="2000">
              <a:latin typeface="Courier New"/>
              <a:ea typeface="Courier New"/>
              <a:cs typeface="Courier New"/>
              <a:sym typeface="Courier New"/>
            </a:endParaRPr>
          </a:p>
          <a:p>
            <a:pPr indent="0" lvl="1" marL="400050" rtl="0" algn="l">
              <a:lnSpc>
                <a:spcPct val="90000"/>
              </a:lnSpc>
              <a:spcBef>
                <a:spcPts val="500"/>
              </a:spcBef>
              <a:spcAft>
                <a:spcPts val="0"/>
              </a:spcAft>
              <a:buSzPts val="2000"/>
              <a:buNone/>
            </a:pPr>
            <a:r>
              <a:rPr lang="en-US" sz="2000">
                <a:latin typeface="Courier New"/>
                <a:ea typeface="Courier New"/>
                <a:cs typeface="Courier New"/>
                <a:sym typeface="Courier New"/>
              </a:rPr>
              <a:t>Csharp </a:t>
            </a:r>
            <a:r>
              <a:rPr lang="en-US" sz="2000">
                <a:latin typeface="Calibri"/>
                <a:ea typeface="Calibri"/>
                <a:cs typeface="Calibri"/>
                <a:sym typeface="Calibri"/>
              </a:rPr>
              <a:t>is a literal assigned to the variable </a:t>
            </a:r>
            <a:r>
              <a:rPr b="1" lang="en-US" sz="2000">
                <a:latin typeface="Courier New"/>
                <a:ea typeface="Courier New"/>
                <a:cs typeface="Courier New"/>
                <a:sym typeface="Courier New"/>
              </a:rPr>
              <a:t>bookName</a:t>
            </a:r>
            <a:r>
              <a:rPr lang="en-US" sz="2000">
                <a:latin typeface="Calibri"/>
                <a:ea typeface="Calibri"/>
                <a:cs typeface="Calibri"/>
                <a:sym typeface="Calibri"/>
              </a:rPr>
              <a:t> of type string.</a:t>
            </a:r>
            <a:endParaRPr/>
          </a:p>
        </p:txBody>
      </p:sp>
      <p:sp>
        <p:nvSpPr>
          <p:cNvPr id="391" name="Google Shape;391;p29"/>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392" name="Google Shape;392;p29"/>
          <p:cNvSpPr/>
          <p:nvPr/>
        </p:nvSpPr>
        <p:spPr>
          <a:xfrm>
            <a:off x="7010400" y="2770981"/>
            <a:ext cx="4038600" cy="698500"/>
          </a:xfrm>
          <a:prstGeom prst="rect">
            <a:avLst/>
          </a:prstGeom>
          <a:noFill/>
          <a:ln>
            <a:noFill/>
          </a:ln>
        </p:spPr>
        <p:txBody>
          <a:bodyPr anchorCtr="0" anchor="t" bIns="45700" lIns="91425" spcFirstLastPara="1" rIns="91425" wrap="square" tIns="45700">
            <a:spAutoFit/>
          </a:bodyPr>
          <a:lstStyle/>
          <a:p>
            <a:pPr indent="0" lvl="0" marL="0" marR="0" rtl="0" algn="ctr">
              <a:lnSpc>
                <a:spcPct val="70000"/>
              </a:lnSpc>
              <a:spcBef>
                <a:spcPts val="0"/>
              </a:spcBef>
              <a:spcAft>
                <a:spcPts val="0"/>
              </a:spcAft>
              <a:buClr>
                <a:srgbClr val="C55A11"/>
              </a:buClr>
              <a:buSzPts val="5400"/>
              <a:buFont typeface="Bookman Old Style"/>
              <a:buNone/>
            </a:pPr>
            <a:r>
              <a:rPr b="0" i="0" lang="en-US" sz="5400" u="none" cap="none" strike="noStrike">
                <a:solidFill>
                  <a:srgbClr val="C55A11"/>
                </a:solidFill>
                <a:latin typeface="Bookman Old Style"/>
                <a:ea typeface="Bookman Old Style"/>
                <a:cs typeface="Bookman Old Style"/>
                <a:sym typeface="Bookman Old Style"/>
              </a:rPr>
              <a:t>Literals</a:t>
            </a:r>
            <a:endParaRPr/>
          </a:p>
        </p:txBody>
      </p:sp>
      <p:sp>
        <p:nvSpPr>
          <p:cNvPr id="393" name="Google Shape;393;p29"/>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 name="Shape 38"/>
        <p:cNvGrpSpPr/>
        <p:nvPr/>
      </p:nvGrpSpPr>
      <p:grpSpPr>
        <a:xfrm>
          <a:off x="0" y="0"/>
          <a:ext cx="0" cy="0"/>
          <a:chOff x="0" y="0"/>
          <a:chExt cx="0" cy="0"/>
        </a:xfrm>
      </p:grpSpPr>
      <p:sp>
        <p:nvSpPr>
          <p:cNvPr id="39" name="Google Shape;39;p3"/>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Variables and Data Types in C#</a:t>
            </a:r>
            <a:endParaRPr sz="3600">
              <a:latin typeface="Arial"/>
              <a:ea typeface="Arial"/>
              <a:cs typeface="Arial"/>
              <a:sym typeface="Arial"/>
            </a:endParaRPr>
          </a:p>
        </p:txBody>
      </p:sp>
      <p:sp>
        <p:nvSpPr>
          <p:cNvPr id="40" name="Google Shape;40;p3"/>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marR="0" rtl="0" algn="l">
              <a:lnSpc>
                <a:spcPct val="90000"/>
              </a:lnSpc>
              <a:spcBef>
                <a:spcPts val="0"/>
              </a:spcBef>
              <a:spcAft>
                <a:spcPts val="0"/>
              </a:spcAft>
              <a:buClr>
                <a:schemeClr val="dk1"/>
              </a:buClr>
              <a:buSzPts val="2400"/>
              <a:buFont typeface="Noto Sans Symbols"/>
              <a:buChar char="⮚"/>
            </a:pPr>
            <a:r>
              <a:rPr lang="en-US" sz="2400">
                <a:latin typeface="Calibri"/>
                <a:ea typeface="Calibri"/>
                <a:cs typeface="Calibri"/>
                <a:sym typeface="Calibri"/>
              </a:rPr>
              <a:t>A variable is used to store data in a program and is declared with an associated data type. </a:t>
            </a:r>
            <a:endParaRPr/>
          </a:p>
          <a:p>
            <a:pPr indent="-152400" lvl="0" marL="228600" marR="0" rtl="0" algn="l">
              <a:lnSpc>
                <a:spcPct val="9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A variable has a name and may contain a value. </a:t>
            </a:r>
            <a:endParaRPr/>
          </a:p>
          <a:p>
            <a:pPr indent="-152400" lvl="0" marL="228600" marR="0" rtl="0" algn="l">
              <a:lnSpc>
                <a:spcPct val="9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A data type defines the type of data that can be stored in a variable.</a:t>
            </a:r>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p:txBody>
      </p:sp>
      <p:sp>
        <p:nvSpPr>
          <p:cNvPr id="41" name="Google Shape;41;p3"/>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grpSp>
        <p:nvGrpSpPr>
          <p:cNvPr id="42" name="Google Shape;42;p3"/>
          <p:cNvGrpSpPr/>
          <p:nvPr/>
        </p:nvGrpSpPr>
        <p:grpSpPr>
          <a:xfrm>
            <a:off x="3200400" y="3200400"/>
            <a:ext cx="5715000" cy="2269392"/>
            <a:chOff x="381000" y="3200400"/>
            <a:chExt cx="5715000" cy="2269392"/>
          </a:xfrm>
        </p:grpSpPr>
        <p:sp>
          <p:nvSpPr>
            <p:cNvPr id="43" name="Google Shape;43;p3"/>
            <p:cNvSpPr/>
            <p:nvPr/>
          </p:nvSpPr>
          <p:spPr>
            <a:xfrm>
              <a:off x="1371600" y="3581400"/>
              <a:ext cx="4724400" cy="380999"/>
            </a:xfrm>
            <a:prstGeom prst="rect">
              <a:avLst/>
            </a:prstGeom>
            <a:solidFill>
              <a:srgbClr val="FFFF00">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4000"/>
                <a:buFont typeface="Noto Sans Symbols"/>
                <a:buNone/>
              </a:pPr>
              <a:r>
                <a:rPr b="1" i="0" lang="en-US" sz="4000" u="none" cap="none" strike="noStrike">
                  <a:solidFill>
                    <a:schemeClr val="dk1"/>
                  </a:solidFill>
                  <a:latin typeface="Courier New"/>
                  <a:ea typeface="Courier New"/>
                  <a:cs typeface="Courier New"/>
                  <a:sym typeface="Courier New"/>
                </a:rPr>
                <a:t>int a;</a:t>
              </a:r>
              <a:endParaRPr/>
            </a:p>
          </p:txBody>
        </p:sp>
        <p:sp>
          <p:nvSpPr>
            <p:cNvPr id="44" name="Google Shape;44;p3"/>
            <p:cNvSpPr/>
            <p:nvPr/>
          </p:nvSpPr>
          <p:spPr>
            <a:xfrm>
              <a:off x="1295400" y="3200400"/>
              <a:ext cx="1219200" cy="1219200"/>
            </a:xfrm>
            <a:prstGeom prst="ellipse">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Clr>
                  <a:schemeClr val="lt1"/>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 name="Google Shape;45;p3"/>
            <p:cNvSpPr/>
            <p:nvPr/>
          </p:nvSpPr>
          <p:spPr>
            <a:xfrm>
              <a:off x="2590800" y="3200400"/>
              <a:ext cx="1219200" cy="1219200"/>
            </a:xfrm>
            <a:prstGeom prst="ellipse">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Clr>
                  <a:schemeClr val="lt1"/>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 name="Google Shape;46;p3"/>
            <p:cNvSpPr/>
            <p:nvPr/>
          </p:nvSpPr>
          <p:spPr>
            <a:xfrm rot="-3068028">
              <a:off x="1008856" y="4563269"/>
              <a:ext cx="714375" cy="192088"/>
            </a:xfrm>
            <a:prstGeom prst="rightArrow">
              <a:avLst>
                <a:gd fmla="val 50000" name="adj1"/>
                <a:gd fmla="val 50000" name="adj2"/>
              </a:avLst>
            </a:prstGeom>
            <a:solidFill>
              <a:srgbClr val="AEABAB"/>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Clr>
                  <a:schemeClr val="lt1"/>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 name="Google Shape;47;p3"/>
            <p:cNvSpPr/>
            <p:nvPr/>
          </p:nvSpPr>
          <p:spPr>
            <a:xfrm rot="-6755620">
              <a:off x="3221831" y="4642644"/>
              <a:ext cx="714375" cy="192088"/>
            </a:xfrm>
            <a:prstGeom prst="rightArrow">
              <a:avLst>
                <a:gd fmla="val 50000" name="adj1"/>
                <a:gd fmla="val 50000" name="adj2"/>
              </a:avLst>
            </a:prstGeom>
            <a:solidFill>
              <a:srgbClr val="AEABAB"/>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Clr>
                  <a:schemeClr val="lt1"/>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 name="Google Shape;48;p3"/>
            <p:cNvSpPr/>
            <p:nvPr/>
          </p:nvSpPr>
          <p:spPr>
            <a:xfrm>
              <a:off x="381000" y="5105400"/>
              <a:ext cx="1547218" cy="350865"/>
            </a:xfrm>
            <a:prstGeom prst="rect">
              <a:avLst/>
            </a:prstGeom>
            <a:noFill/>
            <a:ln>
              <a:noFill/>
            </a:ln>
          </p:spPr>
          <p:txBody>
            <a:bodyPr anchorCtr="0" anchor="t" bIns="45700" lIns="91425" spcFirstLastPara="1" rIns="91425" wrap="square" tIns="45700">
              <a:spAutoFit/>
            </a:bodyPr>
            <a:lstStyle/>
            <a:p>
              <a:pPr indent="0" lvl="0" marL="0" marR="0" rtl="0" algn="l">
                <a:lnSpc>
                  <a:spcPct val="70000"/>
                </a:lnSpc>
                <a:spcBef>
                  <a:spcPts val="0"/>
                </a:spcBef>
                <a:spcAft>
                  <a:spcPts val="0"/>
                </a:spcAft>
                <a:buClr>
                  <a:schemeClr val="dk1"/>
                </a:buClr>
                <a:buSzPts val="2400"/>
                <a:buFont typeface="Noto Sans Symbols"/>
                <a:buNone/>
              </a:pPr>
              <a:r>
                <a:rPr b="1" i="0" lang="en-US" sz="2400" u="none" cap="none" strike="noStrike">
                  <a:solidFill>
                    <a:schemeClr val="dk1"/>
                  </a:solidFill>
                  <a:latin typeface="Calibri"/>
                  <a:ea typeface="Calibri"/>
                  <a:cs typeface="Calibri"/>
                  <a:sym typeface="Calibri"/>
                </a:rPr>
                <a:t>Data Type </a:t>
              </a:r>
              <a:endParaRPr/>
            </a:p>
          </p:txBody>
        </p:sp>
        <p:sp>
          <p:nvSpPr>
            <p:cNvPr id="49" name="Google Shape;49;p3"/>
            <p:cNvSpPr/>
            <p:nvPr/>
          </p:nvSpPr>
          <p:spPr>
            <a:xfrm>
              <a:off x="2964099" y="5118927"/>
              <a:ext cx="1252266" cy="350865"/>
            </a:xfrm>
            <a:prstGeom prst="rect">
              <a:avLst/>
            </a:prstGeom>
            <a:noFill/>
            <a:ln>
              <a:noFill/>
            </a:ln>
          </p:spPr>
          <p:txBody>
            <a:bodyPr anchorCtr="0" anchor="t" bIns="45700" lIns="91425" spcFirstLastPara="1" rIns="91425" wrap="square" tIns="45700">
              <a:spAutoFit/>
            </a:bodyPr>
            <a:lstStyle/>
            <a:p>
              <a:pPr indent="0" lvl="0" marL="0" marR="0" rtl="0" algn="l">
                <a:lnSpc>
                  <a:spcPct val="70000"/>
                </a:lnSpc>
                <a:spcBef>
                  <a:spcPts val="0"/>
                </a:spcBef>
                <a:spcAft>
                  <a:spcPts val="0"/>
                </a:spcAft>
                <a:buClr>
                  <a:schemeClr val="dk1"/>
                </a:buClr>
                <a:buSzPts val="2400"/>
                <a:buFont typeface="Noto Sans Symbols"/>
                <a:buNone/>
              </a:pPr>
              <a:r>
                <a:rPr b="1" i="0" lang="en-US" sz="2400" u="none" cap="none" strike="noStrike">
                  <a:solidFill>
                    <a:schemeClr val="dk1"/>
                  </a:solidFill>
                  <a:latin typeface="Calibri"/>
                  <a:ea typeface="Calibri"/>
                  <a:cs typeface="Calibri"/>
                  <a:sym typeface="Calibri"/>
                </a:rPr>
                <a:t>Variable</a:t>
              </a:r>
              <a:endParaRPr/>
            </a:p>
          </p:txBody>
        </p:sp>
      </p:grpSp>
      <p:sp>
        <p:nvSpPr>
          <p:cNvPr id="50" name="Google Shape;50;p3"/>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0"/>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Types of Literals 1-2</a:t>
            </a:r>
            <a:endParaRPr>
              <a:latin typeface="Calibri"/>
              <a:ea typeface="Calibri"/>
              <a:cs typeface="Calibri"/>
              <a:sym typeface="Calibri"/>
            </a:endParaRPr>
          </a:p>
        </p:txBody>
      </p:sp>
      <p:sp>
        <p:nvSpPr>
          <p:cNvPr id="400" name="Google Shape;400;p30"/>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14300" lvl="0" marL="228600" rtl="0" algn="l">
              <a:lnSpc>
                <a:spcPct val="90000"/>
              </a:lnSpc>
              <a:spcBef>
                <a:spcPts val="0"/>
              </a:spcBef>
              <a:spcAft>
                <a:spcPts val="0"/>
              </a:spcAft>
              <a:buSzPts val="1800"/>
              <a:buChar char="⮚"/>
            </a:pPr>
            <a:r>
              <a:rPr b="1" lang="en-US" sz="1800">
                <a:latin typeface="Calibri"/>
                <a:ea typeface="Calibri"/>
                <a:cs typeface="Calibri"/>
                <a:sym typeface="Calibri"/>
              </a:rPr>
              <a:t>Boolean Literal: </a:t>
            </a:r>
            <a:r>
              <a:rPr lang="en-US" sz="1800">
                <a:latin typeface="Calibri"/>
                <a:ea typeface="Calibri"/>
                <a:cs typeface="Calibri"/>
                <a:sym typeface="Calibri"/>
              </a:rPr>
              <a:t>Boolean literals have two values, </a:t>
            </a:r>
            <a:r>
              <a:rPr lang="en-US" sz="1600">
                <a:latin typeface="Courier New"/>
                <a:ea typeface="Courier New"/>
                <a:cs typeface="Courier New"/>
                <a:sym typeface="Courier New"/>
              </a:rPr>
              <a:t>true</a:t>
            </a:r>
            <a:r>
              <a:rPr lang="en-US" sz="1800">
                <a:latin typeface="Calibri"/>
                <a:ea typeface="Calibri"/>
                <a:cs typeface="Calibri"/>
                <a:sym typeface="Calibri"/>
              </a:rPr>
              <a:t> or </a:t>
            </a:r>
            <a:r>
              <a:rPr lang="en-US" sz="1600">
                <a:latin typeface="Courier New"/>
                <a:ea typeface="Courier New"/>
                <a:cs typeface="Courier New"/>
                <a:sym typeface="Courier New"/>
              </a:rPr>
              <a:t>false</a:t>
            </a:r>
            <a:r>
              <a:rPr lang="en-US" sz="1800">
                <a:latin typeface="Calibri"/>
                <a:ea typeface="Calibri"/>
                <a:cs typeface="Calibri"/>
                <a:sym typeface="Calibri"/>
              </a:rPr>
              <a:t>. For example, </a:t>
            </a:r>
            <a:endParaRPr/>
          </a:p>
          <a:p>
            <a:pPr indent="-76200" lvl="1" marL="685800" rtl="0" algn="l">
              <a:lnSpc>
                <a:spcPct val="90000"/>
              </a:lnSpc>
              <a:spcBef>
                <a:spcPts val="500"/>
              </a:spcBef>
              <a:spcAft>
                <a:spcPts val="0"/>
              </a:spcAft>
              <a:buSzPts val="1600"/>
              <a:buFont typeface="Noto Sans Symbols"/>
              <a:buNone/>
            </a:pPr>
            <a:r>
              <a:rPr lang="en-US" sz="1600">
                <a:latin typeface="Courier New"/>
                <a:ea typeface="Courier New"/>
                <a:cs typeface="Courier New"/>
                <a:sym typeface="Courier New"/>
              </a:rPr>
              <a:t>   boolval = true;</a:t>
            </a:r>
            <a:endParaRPr/>
          </a:p>
          <a:p>
            <a:pPr indent="-50800" lvl="0" marL="628650" rtl="0" algn="l">
              <a:lnSpc>
                <a:spcPct val="90000"/>
              </a:lnSpc>
              <a:spcBef>
                <a:spcPts val="1000"/>
              </a:spcBef>
              <a:spcAft>
                <a:spcPts val="0"/>
              </a:spcAft>
              <a:buSzPts val="1600"/>
              <a:buNone/>
            </a:pPr>
            <a:r>
              <a:rPr lang="en-US" sz="1600">
                <a:latin typeface="Calibri"/>
                <a:ea typeface="Calibri"/>
                <a:cs typeface="Calibri"/>
                <a:sym typeface="Calibri"/>
              </a:rPr>
              <a:t> where, </a:t>
            </a:r>
            <a:endParaRPr/>
          </a:p>
          <a:p>
            <a:pPr indent="-228600" lvl="0" marL="742950" rtl="0" algn="l">
              <a:lnSpc>
                <a:spcPct val="90000"/>
              </a:lnSpc>
              <a:spcBef>
                <a:spcPts val="1000"/>
              </a:spcBef>
              <a:spcAft>
                <a:spcPts val="0"/>
              </a:spcAft>
              <a:buSzPts val="1600"/>
              <a:buNone/>
            </a:pPr>
            <a:r>
              <a:rPr lang="en-US" sz="1600">
                <a:latin typeface="Courier New"/>
                <a:ea typeface="Courier New"/>
                <a:cs typeface="Courier New"/>
                <a:sym typeface="Courier New"/>
              </a:rPr>
              <a:t>  true</a:t>
            </a:r>
            <a:r>
              <a:rPr lang="en-US" sz="1600">
                <a:latin typeface="Calibri"/>
                <a:ea typeface="Calibri"/>
                <a:cs typeface="Calibri"/>
                <a:sym typeface="Calibri"/>
              </a:rPr>
              <a:t>: Is a Boolean literal assigned to the variable </a:t>
            </a:r>
            <a:r>
              <a:rPr lang="en-US" sz="1600">
                <a:latin typeface="Courier New"/>
                <a:ea typeface="Courier New"/>
                <a:cs typeface="Courier New"/>
                <a:sym typeface="Courier New"/>
              </a:rPr>
              <a:t>val</a:t>
            </a:r>
            <a:r>
              <a:rPr lang="en-US" sz="1600">
                <a:latin typeface="Calibri"/>
                <a:ea typeface="Calibri"/>
                <a:cs typeface="Calibri"/>
                <a:sym typeface="Calibri"/>
              </a:rPr>
              <a:t>.</a:t>
            </a:r>
            <a:endParaRPr/>
          </a:p>
          <a:p>
            <a:pPr indent="0" lvl="1" marL="685800" rtl="0" algn="l">
              <a:lnSpc>
                <a:spcPct val="90000"/>
              </a:lnSpc>
              <a:spcBef>
                <a:spcPts val="500"/>
              </a:spcBef>
              <a:spcAft>
                <a:spcPts val="0"/>
              </a:spcAft>
              <a:buSzPts val="1600"/>
              <a:buNone/>
            </a:pPr>
            <a:r>
              <a:t/>
            </a:r>
            <a:endParaRPr b="1" sz="1600">
              <a:latin typeface="Calibri"/>
              <a:ea typeface="Calibri"/>
              <a:cs typeface="Calibri"/>
              <a:sym typeface="Calibri"/>
            </a:endParaRPr>
          </a:p>
          <a:p>
            <a:pPr indent="-114300" lvl="0" marL="228600" rtl="0" algn="l">
              <a:lnSpc>
                <a:spcPct val="90000"/>
              </a:lnSpc>
              <a:spcBef>
                <a:spcPts val="1000"/>
              </a:spcBef>
              <a:spcAft>
                <a:spcPts val="0"/>
              </a:spcAft>
              <a:buSzPts val="1800"/>
              <a:buChar char="⮚"/>
            </a:pPr>
            <a:r>
              <a:rPr b="1" lang="en-US" sz="1800">
                <a:latin typeface="Calibri"/>
                <a:ea typeface="Calibri"/>
                <a:cs typeface="Calibri"/>
                <a:sym typeface="Calibri"/>
              </a:rPr>
              <a:t>Integer Literal: </a:t>
            </a:r>
            <a:r>
              <a:rPr lang="en-US" sz="1800">
                <a:latin typeface="Calibri"/>
                <a:ea typeface="Calibri"/>
                <a:cs typeface="Calibri"/>
                <a:sym typeface="Calibri"/>
              </a:rPr>
              <a:t>An integer literal can be assigned to </a:t>
            </a:r>
            <a:r>
              <a:rPr lang="en-US" sz="1800">
                <a:latin typeface="Courier New"/>
                <a:ea typeface="Courier New"/>
                <a:cs typeface="Courier New"/>
                <a:sym typeface="Courier New"/>
              </a:rPr>
              <a:t>int</a:t>
            </a:r>
            <a:r>
              <a:rPr lang="en-US" sz="1800">
                <a:latin typeface="Calibri"/>
                <a:ea typeface="Calibri"/>
                <a:cs typeface="Calibri"/>
                <a:sym typeface="Calibri"/>
              </a:rPr>
              <a:t>, </a:t>
            </a:r>
            <a:r>
              <a:rPr lang="en-US" sz="1800">
                <a:latin typeface="Courier New"/>
                <a:ea typeface="Courier New"/>
                <a:cs typeface="Courier New"/>
                <a:sym typeface="Courier New"/>
              </a:rPr>
              <a:t>uint</a:t>
            </a:r>
            <a:r>
              <a:rPr lang="en-US" sz="1800">
                <a:latin typeface="Calibri"/>
                <a:ea typeface="Calibri"/>
                <a:cs typeface="Calibri"/>
                <a:sym typeface="Calibri"/>
              </a:rPr>
              <a:t>, </a:t>
            </a:r>
            <a:r>
              <a:rPr lang="en-US" sz="1800">
                <a:latin typeface="Courier New"/>
                <a:ea typeface="Courier New"/>
                <a:cs typeface="Courier New"/>
                <a:sym typeface="Courier New"/>
              </a:rPr>
              <a:t>long</a:t>
            </a:r>
            <a:r>
              <a:rPr lang="en-US" sz="1800">
                <a:latin typeface="Calibri"/>
                <a:ea typeface="Calibri"/>
                <a:cs typeface="Calibri"/>
                <a:sym typeface="Calibri"/>
              </a:rPr>
              <a:t>, or </a:t>
            </a:r>
            <a:r>
              <a:rPr lang="en-US" sz="1800">
                <a:latin typeface="Courier New"/>
                <a:ea typeface="Courier New"/>
                <a:cs typeface="Courier New"/>
                <a:sym typeface="Courier New"/>
              </a:rPr>
              <a:t>ulongdata</a:t>
            </a:r>
            <a:r>
              <a:rPr lang="en-US" sz="1800">
                <a:latin typeface="Calibri"/>
                <a:ea typeface="Calibri"/>
                <a:cs typeface="Calibri"/>
                <a:sym typeface="Calibri"/>
              </a:rPr>
              <a:t> types. Suffixes for integer literals include U, L, UL, or LU. U denotes </a:t>
            </a:r>
            <a:r>
              <a:rPr lang="en-US" sz="1800">
                <a:latin typeface="Courier New"/>
                <a:ea typeface="Courier New"/>
                <a:cs typeface="Courier New"/>
                <a:sym typeface="Courier New"/>
              </a:rPr>
              <a:t>uint</a:t>
            </a:r>
            <a:r>
              <a:rPr lang="en-US" sz="1800">
                <a:latin typeface="Calibri"/>
                <a:ea typeface="Calibri"/>
                <a:cs typeface="Calibri"/>
                <a:sym typeface="Calibri"/>
              </a:rPr>
              <a:t> or </a:t>
            </a:r>
            <a:r>
              <a:rPr lang="en-US" sz="1800">
                <a:latin typeface="Courier New"/>
                <a:ea typeface="Courier New"/>
                <a:cs typeface="Courier New"/>
                <a:sym typeface="Courier New"/>
              </a:rPr>
              <a:t>ulong</a:t>
            </a:r>
            <a:r>
              <a:rPr lang="en-US" sz="1800">
                <a:latin typeface="Calibri"/>
                <a:ea typeface="Calibri"/>
                <a:cs typeface="Calibri"/>
                <a:sym typeface="Calibri"/>
              </a:rPr>
              <a:t>, L denotes </a:t>
            </a:r>
            <a:r>
              <a:rPr lang="en-US" sz="1800">
                <a:latin typeface="Courier New"/>
                <a:ea typeface="Courier New"/>
                <a:cs typeface="Courier New"/>
                <a:sym typeface="Courier New"/>
              </a:rPr>
              <a:t>long</a:t>
            </a:r>
            <a:r>
              <a:rPr lang="en-US" sz="1800">
                <a:latin typeface="Calibri"/>
                <a:ea typeface="Calibri"/>
                <a:cs typeface="Calibri"/>
                <a:sym typeface="Calibri"/>
              </a:rPr>
              <a:t>. UL and LU denote </a:t>
            </a:r>
            <a:r>
              <a:rPr lang="en-US" sz="1800">
                <a:latin typeface="Courier New"/>
                <a:ea typeface="Courier New"/>
                <a:cs typeface="Courier New"/>
                <a:sym typeface="Courier New"/>
              </a:rPr>
              <a:t>ulong</a:t>
            </a:r>
            <a:r>
              <a:rPr lang="en-US" sz="1800">
                <a:latin typeface="Calibri"/>
                <a:ea typeface="Calibri"/>
                <a:cs typeface="Calibri"/>
                <a:sym typeface="Calibri"/>
              </a:rPr>
              <a:t>. For example,</a:t>
            </a:r>
            <a:endParaRPr/>
          </a:p>
          <a:p>
            <a:pPr indent="-285750" lvl="0" marL="571500" rtl="0" algn="l">
              <a:lnSpc>
                <a:spcPct val="90000"/>
              </a:lnSpc>
              <a:spcBef>
                <a:spcPts val="1000"/>
              </a:spcBef>
              <a:spcAft>
                <a:spcPts val="0"/>
              </a:spcAft>
              <a:buSzPts val="1600"/>
              <a:buNone/>
            </a:pPr>
            <a:r>
              <a:rPr lang="en-US" sz="1600">
                <a:latin typeface="Courier New"/>
                <a:ea typeface="Courier New"/>
                <a:cs typeface="Courier New"/>
                <a:sym typeface="Courier New"/>
              </a:rPr>
              <a:t> longval = 53L;</a:t>
            </a:r>
            <a:endParaRPr/>
          </a:p>
          <a:p>
            <a:pPr indent="-228600" lvl="0" marL="571500" rtl="0" algn="l">
              <a:lnSpc>
                <a:spcPct val="90000"/>
              </a:lnSpc>
              <a:spcBef>
                <a:spcPts val="1000"/>
              </a:spcBef>
              <a:spcAft>
                <a:spcPts val="0"/>
              </a:spcAft>
              <a:buSzPts val="1600"/>
              <a:buNone/>
            </a:pPr>
            <a:r>
              <a:rPr lang="en-US" sz="1600">
                <a:latin typeface="Calibri"/>
                <a:ea typeface="Calibri"/>
                <a:cs typeface="Calibri"/>
                <a:sym typeface="Calibri"/>
              </a:rPr>
              <a:t> where,</a:t>
            </a:r>
            <a:endParaRPr/>
          </a:p>
          <a:p>
            <a:pPr indent="-76200" lvl="1" marL="685800" rtl="0" algn="l">
              <a:lnSpc>
                <a:spcPct val="90000"/>
              </a:lnSpc>
              <a:spcBef>
                <a:spcPts val="500"/>
              </a:spcBef>
              <a:spcAft>
                <a:spcPts val="0"/>
              </a:spcAft>
              <a:buSzPts val="1400"/>
              <a:buFont typeface="Noto Sans Symbols"/>
              <a:buNone/>
            </a:pPr>
            <a:r>
              <a:rPr lang="en-US" sz="1400">
                <a:latin typeface="Courier New"/>
                <a:ea typeface="Courier New"/>
                <a:cs typeface="Courier New"/>
                <a:sym typeface="Courier New"/>
              </a:rPr>
              <a:t>  53L</a:t>
            </a:r>
            <a:r>
              <a:rPr lang="en-US" sz="1400">
                <a:latin typeface="Calibri"/>
                <a:ea typeface="Calibri"/>
                <a:cs typeface="Calibri"/>
                <a:sym typeface="Calibri"/>
              </a:rPr>
              <a:t>: Is an integer literal assigned to the variable </a:t>
            </a:r>
            <a:r>
              <a:rPr lang="en-US" sz="1400">
                <a:latin typeface="Courier New"/>
                <a:ea typeface="Courier New"/>
                <a:cs typeface="Courier New"/>
                <a:sym typeface="Courier New"/>
              </a:rPr>
              <a:t>val</a:t>
            </a:r>
            <a:r>
              <a:rPr lang="en-US" sz="1400">
                <a:latin typeface="Calibri"/>
                <a:ea typeface="Calibri"/>
                <a:cs typeface="Calibri"/>
                <a:sym typeface="Calibri"/>
              </a:rPr>
              <a:t>.</a:t>
            </a:r>
            <a:endParaRPr/>
          </a:p>
          <a:p>
            <a:pPr indent="-114300" lvl="0" marL="228600" rtl="0" algn="l">
              <a:lnSpc>
                <a:spcPct val="90000"/>
              </a:lnSpc>
              <a:spcBef>
                <a:spcPts val="1000"/>
              </a:spcBef>
              <a:spcAft>
                <a:spcPts val="0"/>
              </a:spcAft>
              <a:buSzPts val="1800"/>
              <a:buChar char="⮚"/>
            </a:pPr>
            <a:r>
              <a:rPr b="1" lang="en-US" sz="1800">
                <a:latin typeface="Calibri"/>
                <a:ea typeface="Calibri"/>
                <a:cs typeface="Calibri"/>
                <a:sym typeface="Calibri"/>
              </a:rPr>
              <a:t>Real Literal: </a:t>
            </a:r>
            <a:r>
              <a:rPr lang="en-US" sz="1800">
                <a:latin typeface="Calibri"/>
                <a:ea typeface="Calibri"/>
                <a:cs typeface="Calibri"/>
                <a:sym typeface="Calibri"/>
              </a:rPr>
              <a:t>A real literal is assigned to </a:t>
            </a:r>
            <a:r>
              <a:rPr lang="en-US" sz="1800">
                <a:latin typeface="Courier New"/>
                <a:ea typeface="Courier New"/>
                <a:cs typeface="Courier New"/>
                <a:sym typeface="Courier New"/>
              </a:rPr>
              <a:t>float</a:t>
            </a:r>
            <a:r>
              <a:rPr lang="en-US" sz="1800">
                <a:latin typeface="Calibri"/>
                <a:ea typeface="Calibri"/>
                <a:cs typeface="Calibri"/>
                <a:sym typeface="Calibri"/>
              </a:rPr>
              <a:t>, </a:t>
            </a:r>
            <a:r>
              <a:rPr lang="en-US" sz="1800">
                <a:latin typeface="Courier New"/>
                <a:ea typeface="Courier New"/>
                <a:cs typeface="Courier New"/>
                <a:sym typeface="Courier New"/>
              </a:rPr>
              <a:t>double</a:t>
            </a:r>
            <a:r>
              <a:rPr lang="en-US" sz="1800">
                <a:latin typeface="Calibri"/>
                <a:ea typeface="Calibri"/>
                <a:cs typeface="Calibri"/>
                <a:sym typeface="Calibri"/>
              </a:rPr>
              <a:t> </a:t>
            </a:r>
            <a:r>
              <a:rPr lang="en-US" sz="1800">
                <a:latin typeface="Courier New"/>
                <a:ea typeface="Courier New"/>
                <a:cs typeface="Courier New"/>
                <a:sym typeface="Courier New"/>
              </a:rPr>
              <a:t>(default)</a:t>
            </a:r>
            <a:r>
              <a:rPr lang="en-US" sz="1800">
                <a:latin typeface="Calibri"/>
                <a:ea typeface="Calibri"/>
                <a:cs typeface="Calibri"/>
                <a:sym typeface="Calibri"/>
              </a:rPr>
              <a:t>, and </a:t>
            </a:r>
            <a:r>
              <a:rPr lang="en-US" sz="1800">
                <a:latin typeface="Courier New"/>
                <a:ea typeface="Courier New"/>
                <a:cs typeface="Courier New"/>
                <a:sym typeface="Courier New"/>
              </a:rPr>
              <a:t>decimal</a:t>
            </a:r>
            <a:r>
              <a:rPr lang="en-US" sz="1800">
                <a:latin typeface="Calibri"/>
                <a:ea typeface="Calibri"/>
                <a:cs typeface="Calibri"/>
                <a:sym typeface="Calibri"/>
              </a:rPr>
              <a:t> data types. This is indicated by the suffix letter appearing after the assigned value. A real literal can be suffixed by F, D, or M. F denotes </a:t>
            </a:r>
            <a:r>
              <a:rPr lang="en-US" sz="1800">
                <a:latin typeface="Courier New"/>
                <a:ea typeface="Courier New"/>
                <a:cs typeface="Courier New"/>
                <a:sym typeface="Courier New"/>
              </a:rPr>
              <a:t>float</a:t>
            </a:r>
            <a:r>
              <a:rPr lang="en-US" sz="1800">
                <a:latin typeface="Calibri"/>
                <a:ea typeface="Calibri"/>
                <a:cs typeface="Calibri"/>
                <a:sym typeface="Calibri"/>
              </a:rPr>
              <a:t>, D denotes </a:t>
            </a:r>
            <a:r>
              <a:rPr lang="en-US" sz="1800">
                <a:latin typeface="Courier New"/>
                <a:ea typeface="Courier New"/>
                <a:cs typeface="Courier New"/>
                <a:sym typeface="Courier New"/>
              </a:rPr>
              <a:t>double</a:t>
            </a:r>
            <a:r>
              <a:rPr lang="en-US" sz="1800">
                <a:latin typeface="Calibri"/>
                <a:ea typeface="Calibri"/>
                <a:cs typeface="Calibri"/>
                <a:sym typeface="Calibri"/>
              </a:rPr>
              <a:t>, and M denotes </a:t>
            </a:r>
            <a:r>
              <a:rPr lang="en-US" sz="1800">
                <a:latin typeface="Courier New"/>
                <a:ea typeface="Courier New"/>
                <a:cs typeface="Courier New"/>
                <a:sym typeface="Courier New"/>
              </a:rPr>
              <a:t>decimal</a:t>
            </a:r>
            <a:r>
              <a:rPr lang="en-US" sz="1800">
                <a:latin typeface="Calibri"/>
                <a:ea typeface="Calibri"/>
                <a:cs typeface="Calibri"/>
                <a:sym typeface="Calibri"/>
              </a:rPr>
              <a:t>. For example, </a:t>
            </a:r>
            <a:endParaRPr/>
          </a:p>
          <a:p>
            <a:pPr indent="-228600" lvl="0" marL="228600" rtl="0" algn="l">
              <a:lnSpc>
                <a:spcPct val="90000"/>
              </a:lnSpc>
              <a:spcBef>
                <a:spcPts val="1000"/>
              </a:spcBef>
              <a:spcAft>
                <a:spcPts val="0"/>
              </a:spcAft>
              <a:buSzPts val="1600"/>
              <a:buNone/>
            </a:pPr>
            <a:r>
              <a:rPr lang="en-US" sz="1600">
                <a:latin typeface="Courier New"/>
                <a:ea typeface="Courier New"/>
                <a:cs typeface="Courier New"/>
                <a:sym typeface="Courier New"/>
              </a:rPr>
              <a:t>  floatval = 1.66F;</a:t>
            </a:r>
            <a:endParaRPr/>
          </a:p>
          <a:p>
            <a:pPr indent="-114300" lvl="0" marL="228600" rtl="0" algn="l">
              <a:lnSpc>
                <a:spcPct val="90000"/>
              </a:lnSpc>
              <a:spcBef>
                <a:spcPts val="1000"/>
              </a:spcBef>
              <a:spcAft>
                <a:spcPts val="0"/>
              </a:spcAft>
              <a:buSzPts val="2000"/>
              <a:buNone/>
            </a:pPr>
            <a:r>
              <a:rPr lang="en-US" sz="2000">
                <a:latin typeface="Calibri"/>
                <a:ea typeface="Calibri"/>
                <a:cs typeface="Calibri"/>
                <a:sym typeface="Calibri"/>
              </a:rPr>
              <a:t>  </a:t>
            </a:r>
            <a:r>
              <a:rPr lang="en-US" sz="1600">
                <a:latin typeface="Calibri"/>
                <a:ea typeface="Calibri"/>
                <a:cs typeface="Calibri"/>
                <a:sym typeface="Calibri"/>
              </a:rPr>
              <a:t>where</a:t>
            </a:r>
            <a:r>
              <a:rPr lang="en-US" sz="2000">
                <a:latin typeface="Calibri"/>
                <a:ea typeface="Calibri"/>
                <a:cs typeface="Calibri"/>
                <a:sym typeface="Calibri"/>
              </a:rPr>
              <a:t>,</a:t>
            </a:r>
            <a:endParaRPr/>
          </a:p>
          <a:p>
            <a:pPr indent="-57150" lvl="3" marL="971550" rtl="0" algn="l">
              <a:lnSpc>
                <a:spcPct val="90000"/>
              </a:lnSpc>
              <a:spcBef>
                <a:spcPts val="0"/>
              </a:spcBef>
              <a:spcAft>
                <a:spcPts val="0"/>
              </a:spcAft>
              <a:buSzPts val="1600"/>
              <a:buNone/>
            </a:pPr>
            <a:r>
              <a:rPr lang="en-US" sz="1600">
                <a:latin typeface="Courier New"/>
                <a:ea typeface="Courier New"/>
                <a:cs typeface="Courier New"/>
                <a:sym typeface="Courier New"/>
              </a:rPr>
              <a:t>1.66F</a:t>
            </a:r>
            <a:r>
              <a:rPr lang="en-US" sz="1600">
                <a:latin typeface="Calibri"/>
                <a:ea typeface="Calibri"/>
                <a:cs typeface="Calibri"/>
                <a:sym typeface="Calibri"/>
              </a:rPr>
              <a:t>: Is a real literal assigned to the variable</a:t>
            </a:r>
            <a:r>
              <a:rPr lang="en-US" sz="3200">
                <a:latin typeface="Calibri"/>
                <a:ea typeface="Calibri"/>
                <a:cs typeface="Calibri"/>
                <a:sym typeface="Calibri"/>
              </a:rPr>
              <a:t> </a:t>
            </a:r>
            <a:r>
              <a:rPr lang="en-US" sz="1600">
                <a:latin typeface="Courier New"/>
                <a:ea typeface="Courier New"/>
                <a:cs typeface="Courier New"/>
                <a:sym typeface="Courier New"/>
              </a:rPr>
              <a:t>val</a:t>
            </a:r>
            <a:r>
              <a:rPr lang="en-US">
                <a:latin typeface="Calibri"/>
                <a:ea typeface="Calibri"/>
                <a:cs typeface="Calibri"/>
                <a:sym typeface="Calibri"/>
              </a:rPr>
              <a:t>.</a:t>
            </a:r>
            <a:endParaRPr/>
          </a:p>
          <a:p>
            <a:pPr indent="-76200" lvl="1" marL="685800" rtl="0" algn="l">
              <a:lnSpc>
                <a:spcPct val="90000"/>
              </a:lnSpc>
              <a:spcBef>
                <a:spcPts val="500"/>
              </a:spcBef>
              <a:spcAft>
                <a:spcPts val="0"/>
              </a:spcAft>
              <a:buSzPts val="1800"/>
              <a:buFont typeface="Noto Sans Symbols"/>
              <a:buNone/>
            </a:pPr>
            <a:r>
              <a:t/>
            </a:r>
            <a:endParaRPr sz="1800">
              <a:latin typeface="Calibri"/>
              <a:ea typeface="Calibri"/>
              <a:cs typeface="Calibri"/>
              <a:sym typeface="Calibri"/>
            </a:endParaRPr>
          </a:p>
          <a:p>
            <a:pPr indent="0" lvl="0" marL="228600" rtl="0" algn="l">
              <a:lnSpc>
                <a:spcPct val="90000"/>
              </a:lnSpc>
              <a:spcBef>
                <a:spcPts val="1000"/>
              </a:spcBef>
              <a:spcAft>
                <a:spcPts val="0"/>
              </a:spcAft>
              <a:buSzPts val="1800"/>
              <a:buNone/>
            </a:pPr>
            <a:r>
              <a:t/>
            </a:r>
            <a:endParaRPr sz="1800">
              <a:latin typeface="Calibri"/>
              <a:ea typeface="Calibri"/>
              <a:cs typeface="Calibri"/>
              <a:sym typeface="Calibri"/>
            </a:endParaRPr>
          </a:p>
        </p:txBody>
      </p:sp>
      <p:sp>
        <p:nvSpPr>
          <p:cNvPr id="401" name="Google Shape;401;p30"/>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402" name="Google Shape;402;p30"/>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1"/>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Types of Literals 2-2</a:t>
            </a:r>
            <a:endParaRPr>
              <a:latin typeface="Arial"/>
              <a:ea typeface="Arial"/>
              <a:cs typeface="Arial"/>
              <a:sym typeface="Arial"/>
            </a:endParaRPr>
          </a:p>
        </p:txBody>
      </p:sp>
      <p:sp>
        <p:nvSpPr>
          <p:cNvPr id="409" name="Google Shape;409;p31"/>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14300" lvl="0" marL="228600" rtl="0" algn="l">
              <a:lnSpc>
                <a:spcPct val="90000"/>
              </a:lnSpc>
              <a:spcBef>
                <a:spcPts val="0"/>
              </a:spcBef>
              <a:spcAft>
                <a:spcPts val="0"/>
              </a:spcAft>
              <a:buSzPts val="1800"/>
              <a:buChar char="⮚"/>
            </a:pPr>
            <a:r>
              <a:rPr b="1" lang="en-US" sz="1800">
                <a:latin typeface="Calibri"/>
                <a:ea typeface="Calibri"/>
                <a:cs typeface="Calibri"/>
                <a:sym typeface="Calibri"/>
              </a:rPr>
              <a:t>Character Literal: </a:t>
            </a:r>
            <a:r>
              <a:rPr lang="en-US" sz="1800">
                <a:latin typeface="Calibri"/>
                <a:ea typeface="Calibri"/>
                <a:cs typeface="Calibri"/>
                <a:sym typeface="Calibri"/>
              </a:rPr>
              <a:t>A character literal is assigned to a char data type. A character literal is always enclosed in single quotes. For example,</a:t>
            </a:r>
            <a:endParaRPr/>
          </a:p>
          <a:p>
            <a:pPr indent="-50800" lvl="0" marL="228600" rtl="0" algn="l">
              <a:lnSpc>
                <a:spcPct val="90000"/>
              </a:lnSpc>
              <a:spcBef>
                <a:spcPts val="1000"/>
              </a:spcBef>
              <a:spcAft>
                <a:spcPts val="0"/>
              </a:spcAft>
              <a:buSzPts val="2000"/>
              <a:buFont typeface="Noto Sans Symbols"/>
              <a:buNone/>
            </a:pPr>
            <a:r>
              <a:rPr lang="en-US" sz="2000">
                <a:latin typeface="Courier New"/>
                <a:ea typeface="Courier New"/>
                <a:cs typeface="Courier New"/>
                <a:sym typeface="Courier New"/>
              </a:rPr>
              <a:t>   </a:t>
            </a:r>
            <a:r>
              <a:rPr lang="en-US" sz="1600">
                <a:latin typeface="Courier New"/>
                <a:ea typeface="Courier New"/>
                <a:cs typeface="Courier New"/>
                <a:sym typeface="Courier New"/>
              </a:rPr>
              <a:t>charval = ‘A’;</a:t>
            </a:r>
            <a:endParaRPr/>
          </a:p>
          <a:p>
            <a:pPr indent="57150" lvl="0" marL="228600" rtl="0" algn="l">
              <a:lnSpc>
                <a:spcPct val="90000"/>
              </a:lnSpc>
              <a:spcBef>
                <a:spcPts val="1000"/>
              </a:spcBef>
              <a:spcAft>
                <a:spcPts val="0"/>
              </a:spcAft>
              <a:buSzPts val="1600"/>
              <a:buNone/>
            </a:pPr>
            <a:r>
              <a:rPr lang="en-US" sz="1600">
                <a:latin typeface="Calibri"/>
                <a:ea typeface="Calibri"/>
                <a:cs typeface="Calibri"/>
                <a:sym typeface="Calibri"/>
              </a:rPr>
              <a:t>  where,</a:t>
            </a:r>
            <a:endParaRPr/>
          </a:p>
          <a:p>
            <a:pPr indent="-57150" lvl="1" marL="685800" rtl="0" algn="l">
              <a:lnSpc>
                <a:spcPct val="90000"/>
              </a:lnSpc>
              <a:spcBef>
                <a:spcPts val="500"/>
              </a:spcBef>
              <a:spcAft>
                <a:spcPts val="0"/>
              </a:spcAft>
              <a:buSzPts val="1600"/>
              <a:buNone/>
            </a:pPr>
            <a:r>
              <a:rPr lang="en-US" sz="1600">
                <a:latin typeface="Courier New"/>
                <a:ea typeface="Courier New"/>
                <a:cs typeface="Courier New"/>
                <a:sym typeface="Courier New"/>
              </a:rPr>
              <a:t>A</a:t>
            </a:r>
            <a:r>
              <a:rPr lang="en-US" sz="1600">
                <a:latin typeface="Calibri"/>
                <a:ea typeface="Calibri"/>
                <a:cs typeface="Calibri"/>
                <a:sym typeface="Calibri"/>
              </a:rPr>
              <a:t>: Is a character literal assigned to the variable </a:t>
            </a:r>
            <a:r>
              <a:rPr lang="en-US" sz="1600">
                <a:latin typeface="Courier New"/>
                <a:ea typeface="Courier New"/>
                <a:cs typeface="Courier New"/>
                <a:sym typeface="Courier New"/>
              </a:rPr>
              <a:t>val</a:t>
            </a:r>
            <a:r>
              <a:rPr lang="en-US" sz="1600">
                <a:latin typeface="Calibri"/>
                <a:ea typeface="Calibri"/>
                <a:cs typeface="Calibri"/>
                <a:sym typeface="Calibri"/>
              </a:rPr>
              <a:t>.</a:t>
            </a:r>
            <a:endParaRPr/>
          </a:p>
          <a:p>
            <a:pPr indent="-114300" lvl="0" marL="228600" rtl="0" algn="l">
              <a:lnSpc>
                <a:spcPct val="90000"/>
              </a:lnSpc>
              <a:spcBef>
                <a:spcPts val="1000"/>
              </a:spcBef>
              <a:spcAft>
                <a:spcPts val="0"/>
              </a:spcAft>
              <a:buSzPts val="1800"/>
              <a:buChar char="⮚"/>
            </a:pPr>
            <a:r>
              <a:rPr b="1" lang="en-US" sz="1800">
                <a:latin typeface="Calibri"/>
                <a:ea typeface="Calibri"/>
                <a:cs typeface="Calibri"/>
                <a:sym typeface="Calibri"/>
              </a:rPr>
              <a:t>String Literal: </a:t>
            </a:r>
            <a:r>
              <a:rPr lang="en-US" sz="1800">
                <a:latin typeface="Calibri"/>
                <a:ea typeface="Calibri"/>
                <a:cs typeface="Calibri"/>
                <a:sym typeface="Calibri"/>
              </a:rPr>
              <a:t>There are two types of string literals in C#, regular and verbatim. A regular string literal is a standard string. A verbatim string literal is similar to a regular string literal but is prefixed by the ‘@’ character. A string literal is always enclosed in double quotes. For example,</a:t>
            </a:r>
            <a:endParaRPr/>
          </a:p>
          <a:p>
            <a:pPr indent="-228600" lvl="0" marL="228600" rtl="0" algn="l">
              <a:lnSpc>
                <a:spcPct val="90000"/>
              </a:lnSpc>
              <a:spcBef>
                <a:spcPts val="1000"/>
              </a:spcBef>
              <a:spcAft>
                <a:spcPts val="0"/>
              </a:spcAft>
              <a:buSzPts val="1600"/>
              <a:buNone/>
            </a:pPr>
            <a:r>
              <a:rPr lang="en-US" sz="1600">
                <a:latin typeface="Courier New"/>
                <a:ea typeface="Courier New"/>
                <a:cs typeface="Courier New"/>
                <a:sym typeface="Courier New"/>
              </a:rPr>
              <a:t>  stringmailDomain = “@gmail.com”;</a:t>
            </a:r>
            <a:endParaRPr/>
          </a:p>
          <a:p>
            <a:pPr indent="-57150" lvl="0" marL="228600" rtl="0" algn="l">
              <a:lnSpc>
                <a:spcPct val="90000"/>
              </a:lnSpc>
              <a:spcBef>
                <a:spcPts val="1000"/>
              </a:spcBef>
              <a:spcAft>
                <a:spcPts val="0"/>
              </a:spcAft>
              <a:buSzPts val="1600"/>
              <a:buNone/>
            </a:pPr>
            <a:r>
              <a:rPr lang="en-US" sz="1600">
                <a:latin typeface="Calibri"/>
                <a:ea typeface="Calibri"/>
                <a:cs typeface="Calibri"/>
                <a:sym typeface="Calibri"/>
              </a:rPr>
              <a:t> where,</a:t>
            </a:r>
            <a:endParaRPr/>
          </a:p>
          <a:p>
            <a:pPr indent="-171450" lvl="0" marL="685800" rtl="0" algn="l">
              <a:lnSpc>
                <a:spcPct val="90000"/>
              </a:lnSpc>
              <a:spcBef>
                <a:spcPts val="1000"/>
              </a:spcBef>
              <a:spcAft>
                <a:spcPts val="0"/>
              </a:spcAft>
              <a:buSzPts val="1600"/>
              <a:buNone/>
            </a:pPr>
            <a:r>
              <a:rPr lang="en-US" sz="1600">
                <a:latin typeface="Courier New"/>
                <a:ea typeface="Courier New"/>
                <a:cs typeface="Courier New"/>
                <a:sym typeface="Courier New"/>
              </a:rPr>
              <a:t>@gmail.com</a:t>
            </a:r>
            <a:r>
              <a:rPr lang="en-US" sz="1600">
                <a:latin typeface="Calibri"/>
                <a:ea typeface="Calibri"/>
                <a:cs typeface="Calibri"/>
                <a:sym typeface="Calibri"/>
              </a:rPr>
              <a:t>: Is a verbatim string literal.</a:t>
            </a:r>
            <a:endParaRPr b="1" sz="2000">
              <a:latin typeface="Calibri"/>
              <a:ea typeface="Calibri"/>
              <a:cs typeface="Calibri"/>
              <a:sym typeface="Calibri"/>
            </a:endParaRPr>
          </a:p>
          <a:p>
            <a:pPr indent="0" lvl="0" marL="228600" rtl="0" algn="l">
              <a:lnSpc>
                <a:spcPct val="90000"/>
              </a:lnSpc>
              <a:spcBef>
                <a:spcPts val="1000"/>
              </a:spcBef>
              <a:spcAft>
                <a:spcPts val="0"/>
              </a:spcAft>
              <a:buSzPts val="1800"/>
              <a:buNone/>
            </a:pPr>
            <a:r>
              <a:t/>
            </a:r>
            <a:endParaRPr b="1" sz="1800">
              <a:latin typeface="Calibri"/>
              <a:ea typeface="Calibri"/>
              <a:cs typeface="Calibri"/>
              <a:sym typeface="Calibri"/>
            </a:endParaRPr>
          </a:p>
          <a:p>
            <a:pPr indent="-114300" lvl="0" marL="228600" rtl="0" algn="l">
              <a:lnSpc>
                <a:spcPct val="90000"/>
              </a:lnSpc>
              <a:spcBef>
                <a:spcPts val="1000"/>
              </a:spcBef>
              <a:spcAft>
                <a:spcPts val="0"/>
              </a:spcAft>
              <a:buSzPts val="1800"/>
              <a:buChar char="⮚"/>
            </a:pPr>
            <a:r>
              <a:rPr b="1" lang="en-US" sz="1800">
                <a:latin typeface="Calibri"/>
                <a:ea typeface="Calibri"/>
                <a:cs typeface="Calibri"/>
                <a:sym typeface="Calibri"/>
              </a:rPr>
              <a:t>Null Literal: </a:t>
            </a:r>
            <a:r>
              <a:rPr lang="en-US" sz="1800">
                <a:latin typeface="Calibri"/>
                <a:ea typeface="Calibri"/>
                <a:cs typeface="Calibri"/>
                <a:sym typeface="Calibri"/>
              </a:rPr>
              <a:t>The null literal has only one value, null. For example,</a:t>
            </a:r>
            <a:endParaRPr/>
          </a:p>
          <a:p>
            <a:pPr indent="0" lvl="0" marL="228600" rtl="0" algn="l">
              <a:lnSpc>
                <a:spcPct val="90000"/>
              </a:lnSpc>
              <a:spcBef>
                <a:spcPts val="1000"/>
              </a:spcBef>
              <a:spcAft>
                <a:spcPts val="0"/>
              </a:spcAft>
              <a:buSzPts val="1600"/>
              <a:buNone/>
            </a:pPr>
            <a:r>
              <a:rPr lang="en-US" sz="1600">
                <a:latin typeface="Courier New"/>
                <a:ea typeface="Courier New"/>
                <a:cs typeface="Courier New"/>
                <a:sym typeface="Courier New"/>
              </a:rPr>
              <a:t>string email = null;</a:t>
            </a:r>
            <a:endParaRPr/>
          </a:p>
          <a:p>
            <a:pPr indent="0" lvl="0" marL="228600" rtl="0" algn="l">
              <a:lnSpc>
                <a:spcPct val="90000"/>
              </a:lnSpc>
              <a:spcBef>
                <a:spcPts val="1000"/>
              </a:spcBef>
              <a:spcAft>
                <a:spcPts val="0"/>
              </a:spcAft>
              <a:buSzPts val="1600"/>
              <a:buNone/>
            </a:pPr>
            <a:r>
              <a:rPr lang="en-US" sz="1600">
                <a:latin typeface="Calibri"/>
                <a:ea typeface="Calibri"/>
                <a:cs typeface="Calibri"/>
                <a:sym typeface="Calibri"/>
              </a:rPr>
              <a:t>where,</a:t>
            </a:r>
            <a:endParaRPr/>
          </a:p>
          <a:p>
            <a:pPr indent="-457200" lvl="1" marL="1085850" rtl="0" algn="l">
              <a:lnSpc>
                <a:spcPct val="90000"/>
              </a:lnSpc>
              <a:spcBef>
                <a:spcPts val="500"/>
              </a:spcBef>
              <a:spcAft>
                <a:spcPts val="0"/>
              </a:spcAft>
              <a:buSzPts val="1200"/>
              <a:buNone/>
            </a:pPr>
            <a:r>
              <a:rPr lang="en-US" sz="1200">
                <a:latin typeface="Courier New"/>
                <a:ea typeface="Courier New"/>
                <a:cs typeface="Courier New"/>
                <a:sym typeface="Courier New"/>
              </a:rPr>
              <a:t> </a:t>
            </a:r>
            <a:r>
              <a:rPr lang="en-US" sz="1600">
                <a:latin typeface="Courier New"/>
                <a:ea typeface="Courier New"/>
                <a:cs typeface="Courier New"/>
                <a:sym typeface="Courier New"/>
              </a:rPr>
              <a:t>null</a:t>
            </a:r>
            <a:r>
              <a:rPr lang="en-US" sz="1600">
                <a:latin typeface="Calibri"/>
                <a:ea typeface="Calibri"/>
                <a:cs typeface="Calibri"/>
                <a:sym typeface="Calibri"/>
              </a:rPr>
              <a:t>: Specifies that e-mail does not refer to any objects (reference).</a:t>
            </a:r>
            <a:endParaRPr/>
          </a:p>
          <a:p>
            <a:pPr indent="-76200" lvl="1" marL="685800" rtl="0" algn="l">
              <a:lnSpc>
                <a:spcPct val="90000"/>
              </a:lnSpc>
              <a:spcBef>
                <a:spcPts val="500"/>
              </a:spcBef>
              <a:spcAft>
                <a:spcPts val="0"/>
              </a:spcAft>
              <a:buSzPts val="2000"/>
              <a:buFont typeface="Noto Sans Symbols"/>
              <a:buNone/>
            </a:pPr>
            <a:r>
              <a:t/>
            </a:r>
            <a:endParaRPr sz="2000">
              <a:latin typeface="Calibri"/>
              <a:ea typeface="Calibri"/>
              <a:cs typeface="Calibri"/>
              <a:sym typeface="Calibri"/>
            </a:endParaRPr>
          </a:p>
          <a:p>
            <a:pPr indent="-50800" lvl="0" marL="228600" rtl="0" algn="l">
              <a:lnSpc>
                <a:spcPct val="90000"/>
              </a:lnSpc>
              <a:spcBef>
                <a:spcPts val="1000"/>
              </a:spcBef>
              <a:spcAft>
                <a:spcPts val="0"/>
              </a:spcAft>
              <a:buSzPts val="2000"/>
              <a:buFont typeface="Noto Sans Symbols"/>
              <a:buNone/>
            </a:pPr>
            <a:r>
              <a:t/>
            </a:r>
            <a:endParaRPr sz="2000">
              <a:latin typeface="Calibri"/>
              <a:ea typeface="Calibri"/>
              <a:cs typeface="Calibri"/>
              <a:sym typeface="Calibri"/>
            </a:endParaRPr>
          </a:p>
          <a:p>
            <a:pPr indent="-50800" lvl="0" marL="228600" rtl="0" algn="l">
              <a:lnSpc>
                <a:spcPct val="90000"/>
              </a:lnSpc>
              <a:spcBef>
                <a:spcPts val="1000"/>
              </a:spcBef>
              <a:spcAft>
                <a:spcPts val="0"/>
              </a:spcAft>
              <a:buSzPts val="2000"/>
              <a:buFont typeface="Noto Sans Symbols"/>
              <a:buNone/>
            </a:pPr>
            <a:r>
              <a:t/>
            </a:r>
            <a:endParaRPr sz="2000">
              <a:latin typeface="Calibri"/>
              <a:ea typeface="Calibri"/>
              <a:cs typeface="Calibri"/>
              <a:sym typeface="Calibri"/>
            </a:endParaRPr>
          </a:p>
          <a:p>
            <a:pPr indent="-50800" lvl="0" marL="228600" rtl="0" algn="l">
              <a:lnSpc>
                <a:spcPct val="90000"/>
              </a:lnSpc>
              <a:spcBef>
                <a:spcPts val="1000"/>
              </a:spcBef>
              <a:spcAft>
                <a:spcPts val="0"/>
              </a:spcAft>
              <a:buSzPts val="2000"/>
              <a:buFont typeface="Noto Sans Symbols"/>
              <a:buNone/>
            </a:pPr>
            <a:r>
              <a:t/>
            </a:r>
            <a:endParaRPr sz="2000">
              <a:latin typeface="Courier New"/>
              <a:ea typeface="Courier New"/>
              <a:cs typeface="Courier New"/>
              <a:sym typeface="Courier New"/>
            </a:endParaRPr>
          </a:p>
        </p:txBody>
      </p:sp>
      <p:sp>
        <p:nvSpPr>
          <p:cNvPr id="410" name="Google Shape;410;p31"/>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411" name="Google Shape;411;p31"/>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2"/>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Keywords and Escape Sequences 1-3</a:t>
            </a:r>
            <a:endParaRPr>
              <a:latin typeface="Calibri"/>
              <a:ea typeface="Calibri"/>
              <a:cs typeface="Calibri"/>
              <a:sym typeface="Calibri"/>
            </a:endParaRPr>
          </a:p>
        </p:txBody>
      </p:sp>
      <p:sp>
        <p:nvSpPr>
          <p:cNvPr id="418" name="Google Shape;418;p32"/>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27000" lvl="0" marL="228600" marR="0" rtl="0" algn="l">
              <a:lnSpc>
                <a:spcPct val="90000"/>
              </a:lnSpc>
              <a:spcBef>
                <a:spcPts val="0"/>
              </a:spcBef>
              <a:spcAft>
                <a:spcPts val="0"/>
              </a:spcAft>
              <a:buClr>
                <a:schemeClr val="dk1"/>
              </a:buClr>
              <a:buSzPts val="2000"/>
              <a:buFont typeface="Noto Sans Symbols"/>
              <a:buChar char="⮚"/>
            </a:pPr>
            <a:r>
              <a:rPr lang="en-US" sz="2000">
                <a:latin typeface="Calibri"/>
                <a:ea typeface="Calibri"/>
                <a:cs typeface="Calibri"/>
                <a:sym typeface="Calibri"/>
              </a:rPr>
              <a:t>Keywords are reserved words that are separately compiled by the compiler and convey a pre-defined meaning to the compiler and hence, cannot be created or modified. </a:t>
            </a:r>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127000" lvl="0" marL="228600" marR="0" rtl="0" algn="l">
              <a:lnSpc>
                <a:spcPct val="90000"/>
              </a:lnSpc>
              <a:spcBef>
                <a:spcPts val="1000"/>
              </a:spcBef>
              <a:spcAft>
                <a:spcPts val="0"/>
              </a:spcAft>
              <a:buClr>
                <a:schemeClr val="dk1"/>
              </a:buClr>
              <a:buSzPts val="2000"/>
              <a:buFont typeface="Noto Sans Symbols"/>
              <a:buChar char="⮚"/>
            </a:pPr>
            <a:r>
              <a:rPr lang="en-US" sz="2000">
                <a:latin typeface="Calibri"/>
                <a:ea typeface="Calibri"/>
                <a:cs typeface="Calibri"/>
                <a:sym typeface="Calibri"/>
              </a:rPr>
              <a:t>Escape sequence characters in C# are characters preceded by a backslash (\) and denote a special meaning to the compiler.</a:t>
            </a:r>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127000" lvl="0" marL="228600" marR="0" rtl="0" algn="l">
              <a:lnSpc>
                <a:spcPct val="90000"/>
              </a:lnSpc>
              <a:spcBef>
                <a:spcPts val="1000"/>
              </a:spcBef>
              <a:spcAft>
                <a:spcPts val="0"/>
              </a:spcAft>
              <a:buClr>
                <a:schemeClr val="dk1"/>
              </a:buClr>
              <a:buSzPts val="2000"/>
              <a:buFont typeface="Noto Sans Symbols"/>
              <a:buChar char="⮚"/>
            </a:pPr>
            <a:r>
              <a:rPr lang="en-US" sz="2000">
                <a:latin typeface="Calibri"/>
                <a:ea typeface="Calibri"/>
                <a:cs typeface="Calibri"/>
                <a:sym typeface="Calibri"/>
              </a:rPr>
              <a:t>You cannot use keywords as variable names, method names, or class names, unless you prefix the keywords with the ‘@’ character.</a:t>
            </a:r>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p:txBody>
      </p:sp>
      <p:sp>
        <p:nvSpPr>
          <p:cNvPr id="419" name="Google Shape;419;p32"/>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420" name="Google Shape;420;p32"/>
          <p:cNvSpPr txBox="1"/>
          <p:nvPr/>
        </p:nvSpPr>
        <p:spPr>
          <a:xfrm>
            <a:off x="2971800" y="1906588"/>
            <a:ext cx="7377113"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4E4C"/>
              </a:buClr>
              <a:buSzPts val="900"/>
              <a:buFont typeface="Noto Sans Symbols"/>
              <a:buNone/>
            </a:pPr>
            <a:r>
              <a:rPr b="0" i="0" lang="en-US" sz="1800" u="none" cap="none" strike="noStrike">
                <a:solidFill>
                  <a:schemeClr val="dk1"/>
                </a:solidFill>
                <a:latin typeface="Courier New"/>
                <a:ea typeface="Courier New"/>
                <a:cs typeface="Courier New"/>
                <a:sym typeface="Courier New"/>
              </a:rPr>
              <a:t>int</a:t>
            </a:r>
            <a:r>
              <a:rPr b="0" i="0" lang="en-US" sz="1800" u="none" cap="none" strike="noStrike">
                <a:solidFill>
                  <a:schemeClr val="dk1"/>
                </a:solidFill>
                <a:latin typeface="Calibri"/>
                <a:ea typeface="Calibri"/>
                <a:cs typeface="Calibri"/>
                <a:sym typeface="Calibri"/>
              </a:rPr>
              <a:t> is a keyword that specifies that the variable is of data type integer. </a:t>
            </a:r>
            <a:endParaRPr/>
          </a:p>
          <a:p>
            <a:pPr indent="-285750" lvl="0" marL="342900" marR="0" rtl="0" algn="l">
              <a:lnSpc>
                <a:spcPct val="10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98450" lvl="0" marL="342900" marR="0" rtl="0" algn="l">
              <a:lnSpc>
                <a:spcPct val="100000"/>
              </a:lnSpc>
              <a:spcBef>
                <a:spcPts val="280"/>
              </a:spcBef>
              <a:spcAft>
                <a:spcPts val="0"/>
              </a:spcAft>
              <a:buClr>
                <a:srgbClr val="004E4C"/>
              </a:buClr>
              <a:buSzPts val="700"/>
              <a:buFont typeface="Noto Sans Symbols"/>
              <a:buNone/>
            </a:pPr>
            <a:r>
              <a:t/>
            </a:r>
            <a:endParaRPr b="0" i="0" sz="1400" u="none" cap="none" strike="noStrike">
              <a:solidFill>
                <a:schemeClr val="dk1"/>
              </a:solidFill>
              <a:latin typeface="Arial"/>
              <a:ea typeface="Arial"/>
              <a:cs typeface="Arial"/>
              <a:sym typeface="Arial"/>
            </a:endParaRPr>
          </a:p>
        </p:txBody>
      </p:sp>
      <p:sp>
        <p:nvSpPr>
          <p:cNvPr id="421" name="Google Shape;421;p32"/>
          <p:cNvSpPr txBox="1"/>
          <p:nvPr/>
        </p:nvSpPr>
        <p:spPr>
          <a:xfrm>
            <a:off x="1120141" y="1874838"/>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Example</a:t>
            </a:r>
            <a:endParaRPr/>
          </a:p>
        </p:txBody>
      </p:sp>
      <p:sp>
        <p:nvSpPr>
          <p:cNvPr id="422" name="Google Shape;422;p32"/>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3"/>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Keywords and Escape Sequences 2-3</a:t>
            </a:r>
            <a:endParaRPr sz="3600">
              <a:latin typeface="Arial"/>
              <a:ea typeface="Arial"/>
              <a:cs typeface="Arial"/>
              <a:sym typeface="Arial"/>
            </a:endParaRPr>
          </a:p>
        </p:txBody>
      </p:sp>
      <p:sp>
        <p:nvSpPr>
          <p:cNvPr id="429" name="Google Shape;429;p33"/>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marR="0" rtl="0" algn="l">
              <a:lnSpc>
                <a:spcPct val="90000"/>
              </a:lnSpc>
              <a:spcBef>
                <a:spcPts val="0"/>
              </a:spcBef>
              <a:spcAft>
                <a:spcPts val="0"/>
              </a:spcAft>
              <a:buClr>
                <a:schemeClr val="dk1"/>
              </a:buClr>
              <a:buSzPts val="2400"/>
              <a:buFont typeface="Noto Sans Symbols"/>
              <a:buChar char="⮚"/>
            </a:pPr>
            <a:r>
              <a:rPr lang="en-US" sz="2400">
                <a:latin typeface="Calibri"/>
                <a:ea typeface="Calibri"/>
                <a:cs typeface="Calibri"/>
                <a:sym typeface="Calibri"/>
              </a:rPr>
              <a:t>The following table lists the keywords used in C#:</a:t>
            </a:r>
            <a:endParaRPr/>
          </a:p>
        </p:txBody>
      </p:sp>
      <p:sp>
        <p:nvSpPr>
          <p:cNvPr id="430" name="Google Shape;430;p33"/>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graphicFrame>
        <p:nvGraphicFramePr>
          <p:cNvPr id="431" name="Google Shape;431;p33"/>
          <p:cNvGraphicFramePr/>
          <p:nvPr/>
        </p:nvGraphicFramePr>
        <p:xfrm>
          <a:off x="2286000" y="1447800"/>
          <a:ext cx="3000000" cy="3000000"/>
        </p:xfrm>
        <a:graphic>
          <a:graphicData uri="http://schemas.openxmlformats.org/drawingml/2006/table">
            <a:tbl>
              <a:tblPr>
                <a:noFill/>
                <a:tableStyleId>{4CB7630B-1B6B-4CF3-A188-35BD42DB97FF}</a:tableStyleId>
              </a:tblPr>
              <a:tblGrid>
                <a:gridCol w="990600"/>
                <a:gridCol w="1208950"/>
                <a:gridCol w="1099325"/>
                <a:gridCol w="968300"/>
                <a:gridCol w="1230350"/>
                <a:gridCol w="1099325"/>
                <a:gridCol w="1099325"/>
              </a:tblGrid>
              <a:tr h="339525">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abstract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as</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base</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bool</a:t>
                      </a:r>
                      <a:endParaRPr b="0" i="0" sz="1400" u="none" cap="none" strike="noStrike">
                        <a:solidFill>
                          <a:schemeClr val="dk1"/>
                        </a:solidFill>
                        <a:latin typeface="Courier New"/>
                        <a:ea typeface="Courier New"/>
                        <a:cs typeface="Courier New"/>
                        <a:sym typeface="Courier New"/>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break</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byte</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case</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solidFill>
                  </a:tcPr>
                </a:tc>
              </a:tr>
              <a:tr h="517575">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catch</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char</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checked</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class</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const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continue</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ourier New"/>
                        <a:ea typeface="Courier New"/>
                        <a:cs typeface="Courier New"/>
                        <a:sym typeface="Courier New"/>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13675">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decimal</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default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delegate</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do</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double</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else</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enum</a:t>
                      </a:r>
                      <a:endParaRPr b="0" i="0" sz="1400" u="none" cap="none" strike="noStrike">
                        <a:solidFill>
                          <a:schemeClr val="dk1"/>
                        </a:solidFill>
                        <a:latin typeface="Courier New"/>
                        <a:ea typeface="Courier New"/>
                        <a:cs typeface="Courier New"/>
                        <a:sym typeface="Courier New"/>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60725">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event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explicit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Extern</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false</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finally</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fixed</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float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80125">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for</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foreach</a:t>
                      </a:r>
                      <a:endParaRPr b="0" i="0" sz="1400" u="none" cap="none" strike="noStrike">
                        <a:solidFill>
                          <a:schemeClr val="dk1"/>
                        </a:solidFill>
                        <a:latin typeface="Courier New"/>
                        <a:ea typeface="Courier New"/>
                        <a:cs typeface="Courier New"/>
                        <a:sym typeface="Courier New"/>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goto</a:t>
                      </a:r>
                      <a:endParaRPr b="0" i="0" sz="1400" u="none" cap="none" strike="noStrike">
                        <a:solidFill>
                          <a:schemeClr val="dk1"/>
                        </a:solidFill>
                        <a:latin typeface="Courier New"/>
                        <a:ea typeface="Courier New"/>
                        <a:cs typeface="Courier New"/>
                        <a:sym typeface="Courier New"/>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if</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implicitin</a:t>
                      </a:r>
                      <a:endParaRPr b="0" i="0" sz="1400" u="none" cap="none" strike="noStrike">
                        <a:solidFill>
                          <a:schemeClr val="dk1"/>
                        </a:solidFill>
                        <a:latin typeface="Courier New"/>
                        <a:ea typeface="Courier New"/>
                        <a:cs typeface="Courier New"/>
                        <a:sym typeface="Courier New"/>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int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Interface</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40825">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internal</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is</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lock</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long</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namespace</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new</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null</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426750">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object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operator</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out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override</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params</a:t>
                      </a:r>
                      <a:endParaRPr b="0" i="0" sz="1400" u="none" cap="none" strike="noStrike">
                        <a:solidFill>
                          <a:schemeClr val="dk1"/>
                        </a:solidFill>
                        <a:latin typeface="Courier New"/>
                        <a:ea typeface="Courier New"/>
                        <a:cs typeface="Courier New"/>
                        <a:sym typeface="Courier New"/>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private</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protected</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98400">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public</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readonly</a:t>
                      </a:r>
                      <a:endParaRPr b="0" i="0" sz="1400" u="none" cap="none" strike="noStrike">
                        <a:solidFill>
                          <a:schemeClr val="dk1"/>
                        </a:solidFill>
                        <a:latin typeface="Courier New"/>
                        <a:ea typeface="Courier New"/>
                        <a:cs typeface="Courier New"/>
                        <a:sym typeface="Courier New"/>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ref</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return</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sbyte</a:t>
                      </a:r>
                      <a:endParaRPr b="0" i="0" sz="1400" u="none" cap="none" strike="noStrike">
                        <a:solidFill>
                          <a:schemeClr val="dk1"/>
                        </a:solidFill>
                        <a:latin typeface="Courier New"/>
                        <a:ea typeface="Courier New"/>
                        <a:cs typeface="Courier New"/>
                        <a:sym typeface="Courier New"/>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sealed</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short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58075">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sizeof</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stackalloc</a:t>
                      </a:r>
                      <a:endParaRPr b="0" i="0" sz="1400" u="none" cap="none" strike="noStrike">
                        <a:solidFill>
                          <a:schemeClr val="dk1"/>
                        </a:solidFill>
                        <a:latin typeface="Courier New"/>
                        <a:ea typeface="Courier New"/>
                        <a:cs typeface="Courier New"/>
                        <a:sym typeface="Courier New"/>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static</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string</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struct</a:t>
                      </a:r>
                      <a:endParaRPr b="0" i="0" sz="1400" u="none" cap="none" strike="noStrike">
                        <a:solidFill>
                          <a:schemeClr val="dk1"/>
                        </a:solidFill>
                        <a:latin typeface="Courier New"/>
                        <a:ea typeface="Courier New"/>
                        <a:cs typeface="Courier New"/>
                        <a:sym typeface="Courier New"/>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switch</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this</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426750">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throw</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true</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try</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typeof	</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uint</a:t>
                      </a:r>
                      <a:endParaRPr b="0" i="0" sz="1400" u="none" cap="none" strike="noStrike">
                        <a:solidFill>
                          <a:schemeClr val="dk1"/>
                        </a:solidFill>
                        <a:latin typeface="Courier New"/>
                        <a:ea typeface="Courier New"/>
                        <a:cs typeface="Courier New"/>
                        <a:sym typeface="Courier New"/>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ulong</a:t>
                      </a:r>
                      <a:endParaRPr b="0" i="0" sz="1400" u="none" cap="none" strike="noStrike">
                        <a:solidFill>
                          <a:schemeClr val="dk1"/>
                        </a:solidFill>
                        <a:latin typeface="Courier New"/>
                        <a:ea typeface="Courier New"/>
                        <a:cs typeface="Courier New"/>
                        <a:sym typeface="Courier New"/>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unchecked</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415875">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unsafe</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ushort</a:t>
                      </a:r>
                      <a:endParaRPr b="0" i="0" sz="1400" u="none" cap="none" strike="noStrike">
                        <a:solidFill>
                          <a:schemeClr val="dk1"/>
                        </a:solidFill>
                        <a:latin typeface="Courier New"/>
                        <a:ea typeface="Courier New"/>
                        <a:cs typeface="Courier New"/>
                        <a:sym typeface="Courier New"/>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using</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virtual</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void</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volatile</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400"/>
                        <a:buFont typeface="Courier New"/>
                        <a:buNone/>
                      </a:pPr>
                      <a:r>
                        <a:rPr b="0" i="0" lang="en-US" sz="1400" u="none" cap="none" strike="noStrike">
                          <a:solidFill>
                            <a:schemeClr val="dk1"/>
                          </a:solidFill>
                          <a:latin typeface="Courier New"/>
                          <a:ea typeface="Courier New"/>
                          <a:cs typeface="Courier New"/>
                          <a:sym typeface="Courier New"/>
                        </a:rPr>
                        <a:t>while</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sp>
        <p:nvSpPr>
          <p:cNvPr id="432" name="Google Shape;432;p33"/>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4"/>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Keywords and Escape Sequences 3-3</a:t>
            </a:r>
            <a:endParaRPr>
              <a:latin typeface="Arial"/>
              <a:ea typeface="Arial"/>
              <a:cs typeface="Arial"/>
              <a:sym typeface="Arial"/>
            </a:endParaRPr>
          </a:p>
        </p:txBody>
      </p:sp>
      <p:sp>
        <p:nvSpPr>
          <p:cNvPr id="439" name="Google Shape;439;p34"/>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440" name="Google Shape;440;p34"/>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441" name="Google Shape;441;p34"/>
          <p:cNvSpPr txBox="1"/>
          <p:nvPr/>
        </p:nvSpPr>
        <p:spPr>
          <a:xfrm>
            <a:off x="1752600" y="758825"/>
            <a:ext cx="8763000" cy="4800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4E4C"/>
              </a:buClr>
              <a:buSzPts val="1100"/>
              <a:buFont typeface="Noto Sans Symbols"/>
              <a:buChar char="◆"/>
            </a:pPr>
            <a:r>
              <a:rPr b="0" i="0" lang="en-US" sz="2200" u="none" cap="none" strike="noStrike">
                <a:solidFill>
                  <a:srgbClr val="000000"/>
                </a:solidFill>
                <a:latin typeface="Calibri"/>
                <a:ea typeface="Calibri"/>
                <a:cs typeface="Calibri"/>
                <a:sym typeface="Calibri"/>
              </a:rPr>
              <a:t>C# provides contextual keywords that have special meaning in the context of the code, where they are used. </a:t>
            </a:r>
            <a:endParaRPr/>
          </a:p>
          <a:p>
            <a:pPr indent="-342900" lvl="0" marL="342900" marR="0" rtl="0" algn="l">
              <a:lnSpc>
                <a:spcPct val="90000"/>
              </a:lnSpc>
              <a:spcBef>
                <a:spcPts val="440"/>
              </a:spcBef>
              <a:spcAft>
                <a:spcPts val="0"/>
              </a:spcAft>
              <a:buClr>
                <a:srgbClr val="004E4C"/>
              </a:buClr>
              <a:buSzPts val="1100"/>
              <a:buFont typeface="Noto Sans Symbols"/>
              <a:buChar char="◆"/>
            </a:pPr>
            <a:r>
              <a:rPr b="0" i="0" lang="en-US" sz="2200" u="none" cap="none" strike="noStrike">
                <a:solidFill>
                  <a:srgbClr val="000000"/>
                </a:solidFill>
                <a:latin typeface="Calibri"/>
                <a:ea typeface="Calibri"/>
                <a:cs typeface="Calibri"/>
                <a:sym typeface="Calibri"/>
              </a:rPr>
              <a:t>The contextual keywords are not reserved and can be used as identifiers outside the context of the code. </a:t>
            </a:r>
            <a:endParaRPr/>
          </a:p>
          <a:p>
            <a:pPr indent="-342900" lvl="0" marL="342900" marR="0" rtl="0" algn="l">
              <a:lnSpc>
                <a:spcPct val="90000"/>
              </a:lnSpc>
              <a:spcBef>
                <a:spcPts val="440"/>
              </a:spcBef>
              <a:spcAft>
                <a:spcPts val="0"/>
              </a:spcAft>
              <a:buClr>
                <a:srgbClr val="004E4C"/>
              </a:buClr>
              <a:buSzPts val="1100"/>
              <a:buFont typeface="Noto Sans Symbols"/>
              <a:buChar char="◆"/>
            </a:pPr>
            <a:r>
              <a:rPr b="0" i="0" lang="en-US" sz="2200" u="none" cap="none" strike="noStrike">
                <a:solidFill>
                  <a:srgbClr val="000000"/>
                </a:solidFill>
                <a:latin typeface="Calibri"/>
                <a:ea typeface="Calibri"/>
                <a:cs typeface="Calibri"/>
                <a:sym typeface="Calibri"/>
              </a:rPr>
              <a:t>When new keywords are added to C#, they are added as contextual keywords. </a:t>
            </a:r>
            <a:endParaRPr/>
          </a:p>
          <a:p>
            <a:pPr indent="-342900" lvl="0" marL="342900" marR="0" rtl="0" algn="l">
              <a:lnSpc>
                <a:spcPct val="90000"/>
              </a:lnSpc>
              <a:spcBef>
                <a:spcPts val="440"/>
              </a:spcBef>
              <a:spcAft>
                <a:spcPts val="0"/>
              </a:spcAft>
              <a:buClr>
                <a:srgbClr val="004E4C"/>
              </a:buClr>
              <a:buSzPts val="1100"/>
              <a:buFont typeface="Noto Sans Symbols"/>
              <a:buChar char="◆"/>
            </a:pPr>
            <a:r>
              <a:rPr b="0" i="0" lang="en-US" sz="2200" u="none" cap="none" strike="noStrike">
                <a:solidFill>
                  <a:srgbClr val="000000"/>
                </a:solidFill>
                <a:latin typeface="Calibri"/>
                <a:ea typeface="Calibri"/>
                <a:cs typeface="Calibri"/>
                <a:sym typeface="Calibri"/>
              </a:rPr>
              <a:t>The following table lists the contextual keywords used in C#:</a:t>
            </a:r>
            <a:endParaRPr/>
          </a:p>
          <a:p>
            <a:pPr indent="-190500" lvl="0" marL="342900" marR="0" rtl="0" algn="l">
              <a:lnSpc>
                <a:spcPct val="70000"/>
              </a:lnSpc>
              <a:spcBef>
                <a:spcPts val="480"/>
              </a:spcBef>
              <a:spcAft>
                <a:spcPts val="0"/>
              </a:spcAft>
              <a:buClr>
                <a:srgbClr val="10253F"/>
              </a:buClr>
              <a:buSzPts val="2400"/>
              <a:buFont typeface="Noto Sans Symbols"/>
              <a:buNone/>
            </a:pPr>
            <a:r>
              <a:t/>
            </a:r>
            <a:endParaRPr b="0" i="0" sz="2400" u="none" cap="none" strike="noStrike">
              <a:solidFill>
                <a:srgbClr val="000000"/>
              </a:solidFill>
              <a:latin typeface="Calibri"/>
              <a:ea typeface="Calibri"/>
              <a:cs typeface="Calibri"/>
              <a:sym typeface="Calibri"/>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0" marL="3429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p:txBody>
      </p:sp>
      <p:graphicFrame>
        <p:nvGraphicFramePr>
          <p:cNvPr id="442" name="Google Shape;442;p34"/>
          <p:cNvGraphicFramePr/>
          <p:nvPr/>
        </p:nvGraphicFramePr>
        <p:xfrm>
          <a:off x="2133600" y="3581401"/>
          <a:ext cx="3000000" cy="3000000"/>
        </p:xfrm>
        <a:graphic>
          <a:graphicData uri="http://schemas.openxmlformats.org/drawingml/2006/table">
            <a:tbl>
              <a:tblPr>
                <a:noFill/>
                <a:tableStyleId>{4CB7630B-1B6B-4CF3-A188-35BD42DB97FF}</a:tableStyleId>
              </a:tblPr>
              <a:tblGrid>
                <a:gridCol w="1095725"/>
                <a:gridCol w="1176275"/>
                <a:gridCol w="1385600"/>
                <a:gridCol w="1143000"/>
                <a:gridCol w="1000250"/>
                <a:gridCol w="1438150"/>
                <a:gridCol w="1143000"/>
              </a:tblGrid>
              <a:tr h="487675">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add</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alias</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ascending</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async</a:t>
                      </a:r>
                      <a:endParaRPr b="0" i="0" sz="1600" u="none" cap="none" strike="noStrike">
                        <a:solidFill>
                          <a:schemeClr val="dk1"/>
                        </a:solidFill>
                        <a:latin typeface="Courier New"/>
                        <a:ea typeface="Courier New"/>
                        <a:cs typeface="Courier New"/>
                        <a:sym typeface="Courier New"/>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await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descending</a:t>
                      </a:r>
                      <a:endParaRPr/>
                    </a:p>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yield</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dynamic</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517525">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from</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get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global</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group</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into</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join</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let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13650">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orderby</a:t>
                      </a:r>
                      <a:endParaRPr b="0" i="0" sz="1600" u="none" cap="none" strike="noStrike">
                        <a:solidFill>
                          <a:schemeClr val="dk1"/>
                        </a:solidFill>
                        <a:latin typeface="Courier New"/>
                        <a:ea typeface="Courier New"/>
                        <a:cs typeface="Courier New"/>
                        <a:sym typeface="Courier New"/>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partial </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remove</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select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set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value</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var</a:t>
                      </a:r>
                      <a:endParaRPr b="0" i="0" sz="1600" u="none" cap="none" strike="noStrike">
                        <a:solidFill>
                          <a:schemeClr val="dk1"/>
                        </a:solidFill>
                        <a:latin typeface="Courier New"/>
                        <a:ea typeface="Courier New"/>
                        <a:cs typeface="Courier New"/>
                        <a:sym typeface="Courier New"/>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60700">
                <a:tc>
                  <a:txBody>
                    <a:bodyPr/>
                    <a:lstStyle/>
                    <a:p>
                      <a:pPr indent="0" lvl="0" marL="0" marR="0" rtl="0" algn="l">
                        <a:lnSpc>
                          <a:spcPct val="100000"/>
                        </a:lnSpc>
                        <a:spcBef>
                          <a:spcPts val="0"/>
                        </a:spcBef>
                        <a:spcAft>
                          <a:spcPts val="0"/>
                        </a:spcAft>
                        <a:buClr>
                          <a:schemeClr val="dk1"/>
                        </a:buClr>
                        <a:buSzPts val="1600"/>
                        <a:buFont typeface="Courier New"/>
                        <a:buNone/>
                      </a:pPr>
                      <a:r>
                        <a:rPr b="0" i="0" lang="en-US" sz="1600" u="none" cap="none" strike="noStrike">
                          <a:solidFill>
                            <a:schemeClr val="dk1"/>
                          </a:solidFill>
                          <a:latin typeface="Courier New"/>
                          <a:ea typeface="Courier New"/>
                          <a:cs typeface="Courier New"/>
                          <a:sym typeface="Courier New"/>
                        </a:rPr>
                        <a:t>where </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ourier New"/>
                        <a:ea typeface="Courier New"/>
                        <a:cs typeface="Courier New"/>
                        <a:sym typeface="Courier New"/>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ourier New"/>
                        <a:ea typeface="Courier New"/>
                        <a:cs typeface="Courier New"/>
                        <a:sym typeface="Courier New"/>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ourier New"/>
                        <a:ea typeface="Courier New"/>
                        <a:cs typeface="Courier New"/>
                        <a:sym typeface="Courier New"/>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ourier New"/>
                        <a:ea typeface="Courier New"/>
                        <a:cs typeface="Courier New"/>
                        <a:sym typeface="Courier New"/>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ourier New"/>
                        <a:ea typeface="Courier New"/>
                        <a:cs typeface="Courier New"/>
                        <a:sym typeface="Courier New"/>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ourier New"/>
                        <a:ea typeface="Courier New"/>
                        <a:cs typeface="Courier New"/>
                        <a:sym typeface="Courier New"/>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sp>
        <p:nvSpPr>
          <p:cNvPr id="443" name="Google Shape;443;p34"/>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5"/>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Need of Escape Sequence Characters </a:t>
            </a:r>
            <a:endParaRPr>
              <a:latin typeface="Calibri"/>
              <a:ea typeface="Calibri"/>
              <a:cs typeface="Calibri"/>
              <a:sym typeface="Calibri"/>
            </a:endParaRPr>
          </a:p>
        </p:txBody>
      </p:sp>
      <p:sp>
        <p:nvSpPr>
          <p:cNvPr id="450" name="Google Shape;450;p35"/>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451" name="Google Shape;451;p35"/>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452" name="Google Shape;452;p35"/>
          <p:cNvSpPr txBox="1"/>
          <p:nvPr/>
        </p:nvSpPr>
        <p:spPr>
          <a:xfrm>
            <a:off x="1752601" y="758826"/>
            <a:ext cx="6162675" cy="5489575"/>
          </a:xfrm>
          <a:prstGeom prst="rect">
            <a:avLst/>
          </a:prstGeom>
          <a:noFill/>
          <a:ln>
            <a:noFill/>
          </a:ln>
        </p:spPr>
        <p:txBody>
          <a:bodyPr anchorCtr="0" anchor="t" bIns="45700" lIns="91425" spcFirstLastPara="1" rIns="91425" wrap="square" tIns="45700">
            <a:noAutofit/>
          </a:bodyPr>
          <a:lstStyle/>
          <a:p>
            <a:pPr indent="-266700" lvl="0" marL="342900" marR="0" rtl="0" algn="l">
              <a:lnSpc>
                <a:spcPct val="100000"/>
              </a:lnSpc>
              <a:spcBef>
                <a:spcPts val="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342900" lvl="0" marL="342900" marR="0" rtl="0" algn="l">
              <a:lnSpc>
                <a:spcPct val="100000"/>
              </a:lnSpc>
              <a:spcBef>
                <a:spcPts val="48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Consider a payroll system of an organization. </a:t>
            </a:r>
            <a:endParaRPr/>
          </a:p>
          <a:p>
            <a:pPr indent="-342900" lvl="0" marL="342900" marR="0" rtl="0" algn="l">
              <a:lnSpc>
                <a:spcPct val="100000"/>
              </a:lnSpc>
              <a:spcBef>
                <a:spcPts val="48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One of its functions is to display the monthly salary as output with the salary displayed on the next line. </a:t>
            </a:r>
            <a:endParaRPr/>
          </a:p>
          <a:p>
            <a:pPr indent="-342900" lvl="0" marL="342900" marR="0" rtl="0" algn="l">
              <a:lnSpc>
                <a:spcPct val="100000"/>
              </a:lnSpc>
              <a:spcBef>
                <a:spcPts val="48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The programmer wants to write the code in such a way that the salary is always printed on the next line irrespective of the length of string to be displayed with the salary amount.</a:t>
            </a:r>
            <a:endParaRPr/>
          </a:p>
          <a:p>
            <a:pPr indent="-342900" lvl="0" marL="342900" marR="0" rtl="0" algn="l">
              <a:lnSpc>
                <a:spcPct val="100000"/>
              </a:lnSpc>
              <a:spcBef>
                <a:spcPts val="48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This is done using escape sequences.</a:t>
            </a:r>
            <a:endParaRPr/>
          </a:p>
          <a:p>
            <a:pPr indent="-254000" lvl="0" marL="342900" marR="0" rtl="0" algn="l">
              <a:lnSpc>
                <a:spcPct val="10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p:txBody>
      </p:sp>
      <p:pic>
        <p:nvPicPr>
          <p:cNvPr id="453" name="Google Shape;453;p35"/>
          <p:cNvPicPr preferRelativeResize="0"/>
          <p:nvPr/>
        </p:nvPicPr>
        <p:blipFill rotWithShape="1">
          <a:blip r:embed="rId3">
            <a:alphaModFix/>
          </a:blip>
          <a:srcRect b="0" l="0" r="0" t="0"/>
          <a:stretch/>
        </p:blipFill>
        <p:spPr>
          <a:xfrm>
            <a:off x="7943850" y="2438401"/>
            <a:ext cx="2571750" cy="2619375"/>
          </a:xfrm>
          <a:prstGeom prst="rect">
            <a:avLst/>
          </a:prstGeom>
          <a:noFill/>
          <a:ln>
            <a:noFill/>
          </a:ln>
        </p:spPr>
      </p:pic>
      <p:sp>
        <p:nvSpPr>
          <p:cNvPr id="454" name="Google Shape;454;p35"/>
          <p:cNvSpPr txBox="1"/>
          <p:nvPr/>
        </p:nvSpPr>
        <p:spPr>
          <a:xfrm>
            <a:off x="1905000" y="838200"/>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Example</a:t>
            </a:r>
            <a:endParaRPr/>
          </a:p>
        </p:txBody>
      </p:sp>
      <p:pic>
        <p:nvPicPr>
          <p:cNvPr id="455" name="Google Shape;455;p35"/>
          <p:cNvPicPr preferRelativeResize="0"/>
          <p:nvPr/>
        </p:nvPicPr>
        <p:blipFill rotWithShape="1">
          <a:blip r:embed="rId4">
            <a:alphaModFix/>
          </a:blip>
          <a:srcRect b="14444" l="0" r="4073" t="20000"/>
          <a:stretch/>
        </p:blipFill>
        <p:spPr>
          <a:xfrm>
            <a:off x="8678863" y="1038225"/>
            <a:ext cx="1422400" cy="1295400"/>
          </a:xfrm>
          <a:prstGeom prst="rect">
            <a:avLst/>
          </a:prstGeom>
          <a:noFill/>
          <a:ln>
            <a:noFill/>
          </a:ln>
        </p:spPr>
      </p:pic>
      <p:sp>
        <p:nvSpPr>
          <p:cNvPr id="456" name="Google Shape;456;p35"/>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6"/>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Definition of Escape Sequences</a:t>
            </a:r>
            <a:endParaRPr>
              <a:latin typeface="Calibri"/>
              <a:ea typeface="Calibri"/>
              <a:cs typeface="Calibri"/>
              <a:sym typeface="Calibri"/>
            </a:endParaRPr>
          </a:p>
        </p:txBody>
      </p:sp>
      <p:sp>
        <p:nvSpPr>
          <p:cNvPr id="463" name="Google Shape;463;p36"/>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464" name="Google Shape;464;p36"/>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465" name="Google Shape;465;p36"/>
          <p:cNvSpPr txBox="1"/>
          <p:nvPr/>
        </p:nvSpPr>
        <p:spPr>
          <a:xfrm>
            <a:off x="1752600" y="758826"/>
            <a:ext cx="8839200" cy="56419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4E4C"/>
              </a:buClr>
              <a:buSzPts val="1200"/>
              <a:buFont typeface="Noto Sans Symbols"/>
              <a:buChar char="◆"/>
            </a:pPr>
            <a:r>
              <a:rPr b="0" i="0" lang="en-US" sz="2400" u="none" cap="none" strike="noStrike">
                <a:solidFill>
                  <a:schemeClr val="dk1"/>
                </a:solidFill>
                <a:latin typeface="Calibri"/>
                <a:ea typeface="Calibri"/>
                <a:cs typeface="Calibri"/>
                <a:sym typeface="Calibri"/>
              </a:rPr>
              <a:t>An escape sequence character is a special character that is prefixed by a backslash (\) and are used to implement special non-printing characters such as a new line, a single space, or a backspace. </a:t>
            </a:r>
            <a:endParaRPr/>
          </a:p>
          <a:p>
            <a:pPr indent="-342900" lvl="0" marL="342900" marR="0" rtl="0" algn="l">
              <a:lnSpc>
                <a:spcPct val="100000"/>
              </a:lnSpc>
              <a:spcBef>
                <a:spcPts val="480"/>
              </a:spcBef>
              <a:spcAft>
                <a:spcPts val="0"/>
              </a:spcAft>
              <a:buClr>
                <a:srgbClr val="004E4C"/>
              </a:buClr>
              <a:buSzPts val="1200"/>
              <a:buFont typeface="Noto Sans Symbols"/>
              <a:buChar char="◆"/>
            </a:pPr>
            <a:r>
              <a:rPr b="0" i="0" lang="en-US" sz="2400" u="none" cap="none" strike="noStrike">
                <a:solidFill>
                  <a:schemeClr val="dk1"/>
                </a:solidFill>
                <a:latin typeface="Calibri"/>
                <a:ea typeface="Calibri"/>
                <a:cs typeface="Calibri"/>
                <a:sym typeface="Calibri"/>
              </a:rPr>
              <a:t>These non-printing characters are used while displaying formatted output to the user to maximize readability. </a:t>
            </a:r>
            <a:endParaRPr/>
          </a:p>
          <a:p>
            <a:pPr indent="-342900" lvl="0" marL="342900" marR="0" rtl="0" algn="l">
              <a:lnSpc>
                <a:spcPct val="100000"/>
              </a:lnSpc>
              <a:spcBef>
                <a:spcPts val="480"/>
              </a:spcBef>
              <a:spcAft>
                <a:spcPts val="0"/>
              </a:spcAft>
              <a:buClr>
                <a:srgbClr val="004E4C"/>
              </a:buClr>
              <a:buSzPts val="1200"/>
              <a:buFont typeface="Noto Sans Symbols"/>
              <a:buChar char="◆"/>
            </a:pPr>
            <a:r>
              <a:rPr b="0" i="0" lang="en-US" sz="2400" u="none" cap="none" strike="noStrike">
                <a:solidFill>
                  <a:schemeClr val="dk1"/>
                </a:solidFill>
                <a:latin typeface="Calibri"/>
                <a:ea typeface="Calibri"/>
                <a:cs typeface="Calibri"/>
                <a:sym typeface="Calibri"/>
              </a:rPr>
              <a:t>The backslash character tells the compiler that the following character denotes a non-printing character. </a:t>
            </a:r>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342900" lvl="0" marL="342900" marR="0" rtl="0" algn="l">
              <a:lnSpc>
                <a:spcPct val="100000"/>
              </a:lnSpc>
              <a:spcBef>
                <a:spcPts val="480"/>
              </a:spcBef>
              <a:spcAft>
                <a:spcPts val="0"/>
              </a:spcAft>
              <a:buClr>
                <a:srgbClr val="004E4C"/>
              </a:buClr>
              <a:buSzPts val="1200"/>
              <a:buFont typeface="Noto Sans Symbols"/>
              <a:buChar char="◆"/>
            </a:pPr>
            <a:r>
              <a:rPr b="0" i="0" lang="en-US" sz="2400" u="none" cap="none" strike="noStrike">
                <a:solidFill>
                  <a:schemeClr val="dk1"/>
                </a:solidFill>
                <a:latin typeface="Courier New"/>
                <a:ea typeface="Courier New"/>
                <a:cs typeface="Courier New"/>
                <a:sym typeface="Courier New"/>
              </a:rPr>
              <a:t>\n</a:t>
            </a:r>
            <a:r>
              <a:rPr b="0" i="0" lang="en-US" sz="2400" u="none" cap="none" strike="noStrike">
                <a:solidFill>
                  <a:schemeClr val="dk1"/>
                </a:solidFill>
                <a:latin typeface="Calibri"/>
                <a:ea typeface="Calibri"/>
                <a:cs typeface="Calibri"/>
                <a:sym typeface="Calibri"/>
              </a:rPr>
              <a:t> is used to insert a new line similar to the </a:t>
            </a:r>
            <a:r>
              <a:rPr b="0" i="0" lang="en-US" sz="2400" u="none" cap="none" strike="noStrike">
                <a:solidFill>
                  <a:schemeClr val="dk1"/>
                </a:solidFill>
                <a:latin typeface="Courier New"/>
                <a:ea typeface="Courier New"/>
                <a:cs typeface="Courier New"/>
                <a:sym typeface="Courier New"/>
              </a:rPr>
              <a:t>Enter</a:t>
            </a:r>
            <a:r>
              <a:rPr b="0" i="0" lang="en-US" sz="2400" u="none" cap="none" strike="noStrike">
                <a:solidFill>
                  <a:schemeClr val="dk1"/>
                </a:solidFill>
                <a:latin typeface="Calibri"/>
                <a:ea typeface="Calibri"/>
                <a:cs typeface="Calibri"/>
                <a:sym typeface="Calibri"/>
              </a:rPr>
              <a:t> key of the keyboard.  </a:t>
            </a:r>
            <a:endParaRPr/>
          </a:p>
          <a:p>
            <a:pPr indent="-342900" lvl="0" marL="342900" marR="0" rtl="0" algn="l">
              <a:lnSpc>
                <a:spcPct val="100000"/>
              </a:lnSpc>
              <a:spcBef>
                <a:spcPts val="480"/>
              </a:spcBef>
              <a:spcAft>
                <a:spcPts val="0"/>
              </a:spcAft>
              <a:buClr>
                <a:srgbClr val="004E4C"/>
              </a:buClr>
              <a:buSzPts val="1200"/>
              <a:buFont typeface="Noto Sans Symbols"/>
              <a:buChar char="◆"/>
            </a:pPr>
            <a:r>
              <a:rPr b="0" i="0" lang="en-US" sz="2400" u="none" cap="none" strike="noStrike">
                <a:solidFill>
                  <a:schemeClr val="dk1"/>
                </a:solidFill>
                <a:latin typeface="Calibri"/>
                <a:ea typeface="Calibri"/>
                <a:cs typeface="Calibri"/>
                <a:sym typeface="Calibri"/>
              </a:rPr>
              <a:t>In C#, the escape sequence characters must always be enclosed in double quotes.</a:t>
            </a:r>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70000"/>
              </a:lnSpc>
              <a:spcBef>
                <a:spcPts val="480"/>
              </a:spcBef>
              <a:spcAft>
                <a:spcPts val="0"/>
              </a:spcAft>
              <a:buClr>
                <a:srgbClr val="10253F"/>
              </a:buClr>
              <a:buSzPts val="2400"/>
              <a:buFont typeface="Noto Sans Symbols"/>
              <a:buNone/>
            </a:pPr>
            <a:r>
              <a:t/>
            </a:r>
            <a:endParaRPr b="0" i="0" sz="2400" u="none" cap="none" strike="noStrike">
              <a:solidFill>
                <a:schemeClr val="dk1"/>
              </a:solidFill>
              <a:latin typeface="Calibri"/>
              <a:ea typeface="Calibri"/>
              <a:cs typeface="Calibri"/>
              <a:sym typeface="Calibri"/>
            </a:endParaRPr>
          </a:p>
        </p:txBody>
      </p:sp>
      <p:sp>
        <p:nvSpPr>
          <p:cNvPr id="466" name="Google Shape;466;p36"/>
          <p:cNvSpPr txBox="1"/>
          <p:nvPr/>
        </p:nvSpPr>
        <p:spPr>
          <a:xfrm>
            <a:off x="2209800" y="4114800"/>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Example</a:t>
            </a:r>
            <a:endParaRPr/>
          </a:p>
        </p:txBody>
      </p:sp>
      <p:sp>
        <p:nvSpPr>
          <p:cNvPr id="467" name="Google Shape;467;p36"/>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7"/>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474" name="Google Shape;474;p37"/>
          <p:cNvSpPr txBox="1"/>
          <p:nvPr/>
        </p:nvSpPr>
        <p:spPr>
          <a:xfrm>
            <a:off x="1752600" y="758826"/>
            <a:ext cx="8763000" cy="56419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4E4C"/>
              </a:buClr>
              <a:buSzPts val="800"/>
              <a:buFont typeface="Noto Sans Symbols"/>
              <a:buChar char="◆"/>
            </a:pPr>
            <a:r>
              <a:rPr b="0" i="0" lang="en-US" sz="1600" u="none" cap="none" strike="noStrike">
                <a:solidFill>
                  <a:schemeClr val="dk1"/>
                </a:solidFill>
                <a:latin typeface="Calibri"/>
                <a:ea typeface="Calibri"/>
                <a:cs typeface="Calibri"/>
                <a:sym typeface="Calibri"/>
              </a:rPr>
              <a:t>There are multiple escape sequence characters in C# that are used for various kinds of formatting. The following table displays the escape sequence characters and their corresponding non-printing characters in C#:</a:t>
            </a:r>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p:txBody>
      </p:sp>
      <p:graphicFrame>
        <p:nvGraphicFramePr>
          <p:cNvPr id="475" name="Google Shape;475;p37"/>
          <p:cNvGraphicFramePr/>
          <p:nvPr/>
        </p:nvGraphicFramePr>
        <p:xfrm>
          <a:off x="2438400" y="1627189"/>
          <a:ext cx="3000000" cy="3000000"/>
        </p:xfrm>
        <a:graphic>
          <a:graphicData uri="http://schemas.openxmlformats.org/drawingml/2006/table">
            <a:tbl>
              <a:tblPr>
                <a:noFill/>
                <a:tableStyleId>{4CB7630B-1B6B-4CF3-A188-35BD42DB97FF}</a:tableStyleId>
              </a:tblPr>
              <a:tblGrid>
                <a:gridCol w="2057400"/>
                <a:gridCol w="6019800"/>
              </a:tblGrid>
              <a:tr h="323775">
                <a:tc>
                  <a:txBody>
                    <a:bodyPr/>
                    <a:lstStyle/>
                    <a:p>
                      <a:pPr indent="0" lvl="0" marL="0" marR="0" rtl="0" algn="l">
                        <a:lnSpc>
                          <a:spcPct val="100000"/>
                        </a:lnSpc>
                        <a:spcBef>
                          <a:spcPts val="0"/>
                        </a:spcBef>
                        <a:spcAft>
                          <a:spcPts val="0"/>
                        </a:spcAft>
                        <a:buClr>
                          <a:schemeClr val="dk1"/>
                        </a:buClr>
                        <a:buSzPts val="1200"/>
                        <a:buFont typeface="Calibri"/>
                        <a:buNone/>
                      </a:pPr>
                      <a:r>
                        <a:rPr b="1" i="0" lang="en-US" sz="1200" u="none" cap="none" strike="noStrike">
                          <a:solidFill>
                            <a:schemeClr val="dk1"/>
                          </a:solidFill>
                          <a:latin typeface="Calibri"/>
                          <a:ea typeface="Calibri"/>
                          <a:cs typeface="Calibri"/>
                          <a:sym typeface="Calibri"/>
                        </a:rPr>
                        <a:t>Escape Sequence Characters</a:t>
                      </a:r>
                      <a:endParaRPr/>
                    </a:p>
                  </a:txBody>
                  <a:tcPr marT="0" marB="0" marR="58850" marL="588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1" i="0" lang="en-US" sz="1200" u="none" cap="none" strike="noStrike">
                          <a:solidFill>
                            <a:schemeClr val="dk1"/>
                          </a:solidFill>
                          <a:latin typeface="Calibri"/>
                          <a:ea typeface="Calibri"/>
                          <a:cs typeface="Calibri"/>
                          <a:sym typeface="Calibri"/>
                        </a:rPr>
                        <a:t>Non-Printing Characters</a:t>
                      </a:r>
                      <a:endParaRPr/>
                    </a:p>
                  </a:txBody>
                  <a:tcPr marT="0" marB="0" marR="58850" marL="588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269300">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a:t>
                      </a:r>
                      <a:endParaRPr/>
                    </a:p>
                  </a:txBody>
                  <a:tcPr marT="0" marB="0" marR="58850" marL="588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Single quote, needed for character literals.</a:t>
                      </a:r>
                      <a:endParaRPr/>
                    </a:p>
                  </a:txBody>
                  <a:tcPr marT="0" marB="0" marR="58850" marL="588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48175">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a:t>
                      </a:r>
                      <a:endParaRPr/>
                    </a:p>
                  </a:txBody>
                  <a:tcPr marT="0" marB="0" marR="58850" marL="588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Double quote, needed for string literals.</a:t>
                      </a:r>
                      <a:endParaRPr/>
                    </a:p>
                  </a:txBody>
                  <a:tcPr marT="0" marB="0" marR="58850" marL="588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48175">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a:t>
                      </a:r>
                      <a:endParaRPr/>
                    </a:p>
                  </a:txBody>
                  <a:tcPr marT="0" marB="0" marR="58850" marL="588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Backslash, needed for string literals.</a:t>
                      </a:r>
                      <a:endParaRPr/>
                    </a:p>
                  </a:txBody>
                  <a:tcPr marT="0" marB="0" marR="58850" marL="588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198550">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\0</a:t>
                      </a:r>
                      <a:endParaRPr/>
                    </a:p>
                  </a:txBody>
                  <a:tcPr marT="0" marB="0" marR="58850" marL="588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Unicode character 0.</a:t>
                      </a:r>
                      <a:endParaRPr/>
                    </a:p>
                  </a:txBody>
                  <a:tcPr marT="0" marB="0" marR="58850" marL="588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15075">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\a</a:t>
                      </a:r>
                      <a:endParaRPr/>
                    </a:p>
                  </a:txBody>
                  <a:tcPr marT="0" marB="0" marR="58850" marL="588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Alert.</a:t>
                      </a:r>
                      <a:endParaRPr/>
                    </a:p>
                  </a:txBody>
                  <a:tcPr marT="0" marB="0" marR="58850" marL="588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48175">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\b</a:t>
                      </a:r>
                      <a:endParaRPr/>
                    </a:p>
                  </a:txBody>
                  <a:tcPr marT="0" marB="0" marR="58850" marL="588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Backspace.</a:t>
                      </a:r>
                      <a:endParaRPr/>
                    </a:p>
                  </a:txBody>
                  <a:tcPr marT="0" marB="0" marR="58850" marL="588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198550">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\f</a:t>
                      </a:r>
                      <a:endParaRPr/>
                    </a:p>
                  </a:txBody>
                  <a:tcPr marT="0" marB="0" marR="58850" marL="588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Form feed.</a:t>
                      </a:r>
                      <a:endParaRPr/>
                    </a:p>
                  </a:txBody>
                  <a:tcPr marT="0" marB="0" marR="58850" marL="588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15075">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\n</a:t>
                      </a:r>
                      <a:endParaRPr/>
                    </a:p>
                  </a:txBody>
                  <a:tcPr marT="0" marB="0" marR="58850" marL="588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New line.</a:t>
                      </a:r>
                      <a:endParaRPr/>
                    </a:p>
                  </a:txBody>
                  <a:tcPr marT="0" marB="0" marR="58850" marL="588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198550">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\r</a:t>
                      </a:r>
                      <a:endParaRPr/>
                    </a:p>
                  </a:txBody>
                  <a:tcPr marT="0" marB="0" marR="58850" marL="588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Carriage return.</a:t>
                      </a:r>
                      <a:endParaRPr/>
                    </a:p>
                  </a:txBody>
                  <a:tcPr marT="0" marB="0" marR="58850" marL="588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15075">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\v</a:t>
                      </a:r>
                      <a:endParaRPr/>
                    </a:p>
                  </a:txBody>
                  <a:tcPr marT="0" marB="0" marR="58850" marL="588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Vertical tab.</a:t>
                      </a:r>
                      <a:endParaRPr/>
                    </a:p>
                  </a:txBody>
                  <a:tcPr marT="0" marB="0" marR="58850" marL="588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48175">
                <a:tc>
                  <a:txBody>
                    <a:bodyPr/>
                    <a:lstStyle/>
                    <a:p>
                      <a:pPr indent="0" lvl="0" marL="0" marR="0" rtl="0" algn="just">
                        <a:lnSpc>
                          <a:spcPct val="115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\t</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Horizontal tab.</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48175">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a:t>
                      </a:r>
                      <a:endParaRPr/>
                    </a:p>
                  </a:txBody>
                  <a:tcPr marT="0" marB="0" marR="58850" marL="588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Literal question mark.</a:t>
                      </a:r>
                      <a:endParaRPr/>
                    </a:p>
                  </a:txBody>
                  <a:tcPr marT="0" marB="0" marR="58850" marL="588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27625">
                <a:tc>
                  <a:txBody>
                    <a:bodyPr/>
                    <a:lstStyle/>
                    <a:p>
                      <a:pPr indent="0" lvl="0" marL="0" marR="0" rtl="0" algn="just">
                        <a:lnSpc>
                          <a:spcPct val="115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\ooo</a:t>
                      </a:r>
                      <a:endParaRPr b="0" i="0" sz="1200" u="none" cap="none" strike="noStrike">
                        <a:solidFill>
                          <a:schemeClr val="dk1"/>
                        </a:solidFill>
                        <a:latin typeface="Courier New"/>
                        <a:ea typeface="Courier New"/>
                        <a:cs typeface="Courier New"/>
                        <a:sym typeface="Courier New"/>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Matches an ASCII character, using a three-digit octal character code.</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515725">
                <a:tc>
                  <a:txBody>
                    <a:bodyPr/>
                    <a:lstStyle/>
                    <a:p>
                      <a:pPr indent="0" lvl="0" marL="0" marR="0" rtl="0" algn="just">
                        <a:lnSpc>
                          <a:spcPct val="115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\xhh</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Matches an ASCII character, using hexadecimal representation (exactly two digits). For example, \x61 represents the character ‘a’.</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515725">
                <a:tc>
                  <a:txBody>
                    <a:bodyPr/>
                    <a:lstStyle/>
                    <a:p>
                      <a:pPr indent="0" lvl="0" marL="0" marR="0" rtl="0" algn="just">
                        <a:lnSpc>
                          <a:spcPct val="115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\uhhhh</a:t>
                      </a:r>
                      <a:endParaRPr b="0" i="0" sz="1200" u="none" cap="none" strike="noStrike">
                        <a:solidFill>
                          <a:schemeClr val="dk1"/>
                        </a:solidFill>
                        <a:latin typeface="Courier New"/>
                        <a:ea typeface="Courier New"/>
                        <a:cs typeface="Courier New"/>
                        <a:sym typeface="Courier New"/>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Matches a Unicode character, using hexadecimal representation (exactly four digits). For example, the character \u0020 represents a space.</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sp>
        <p:nvSpPr>
          <p:cNvPr id="476" name="Google Shape;476;p37"/>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Escape Sequence Characters in C# 1-3 </a:t>
            </a:r>
            <a:endParaRPr>
              <a:latin typeface="Calibri"/>
              <a:ea typeface="Calibri"/>
              <a:cs typeface="Calibri"/>
              <a:sym typeface="Calibri"/>
            </a:endParaRPr>
          </a:p>
        </p:txBody>
      </p:sp>
      <p:sp>
        <p:nvSpPr>
          <p:cNvPr id="477" name="Google Shape;477;p37"/>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478" name="Google Shape;478;p37"/>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8"/>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Escape Sequence Characters in C# 2-3 </a:t>
            </a:r>
            <a:endParaRPr>
              <a:latin typeface="Calibri"/>
              <a:ea typeface="Calibri"/>
              <a:cs typeface="Calibri"/>
              <a:sym typeface="Calibri"/>
            </a:endParaRPr>
          </a:p>
        </p:txBody>
      </p:sp>
      <p:sp>
        <p:nvSpPr>
          <p:cNvPr id="485" name="Google Shape;485;p38"/>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486" name="Google Shape;486;p38"/>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487" name="Google Shape;487;p38"/>
          <p:cNvSpPr txBox="1"/>
          <p:nvPr/>
        </p:nvSpPr>
        <p:spPr>
          <a:xfrm>
            <a:off x="1752600" y="758826"/>
            <a:ext cx="8763000" cy="57181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The following code demonstrates the use of Unicode characters:</a:t>
            </a:r>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0" lvl="0" marL="342900" marR="0" rtl="0" algn="l">
              <a:lnSpc>
                <a:spcPct val="70000"/>
              </a:lnSpc>
              <a:spcBef>
                <a:spcPts val="360"/>
              </a:spcBef>
              <a:spcAft>
                <a:spcPts val="0"/>
              </a:spcAft>
              <a:buClr>
                <a:srgbClr val="10253F"/>
              </a:buClr>
              <a:buSzPts val="1800"/>
              <a:buFont typeface="Calibri"/>
              <a:buNone/>
            </a:pPr>
            <a:r>
              <a:rPr b="0" i="0" lang="en-US" sz="1800" u="none" cap="none" strike="noStrike">
                <a:solidFill>
                  <a:schemeClr val="dk1"/>
                </a:solidFill>
                <a:latin typeface="Calibri"/>
                <a:ea typeface="Calibri"/>
                <a:cs typeface="Calibri"/>
                <a:sym typeface="Calibri"/>
              </a:rPr>
              <a:t>  </a:t>
            </a:r>
            <a:r>
              <a:rPr b="0" i="0" lang="en-US" sz="1400" u="none" cap="none" strike="noStrike">
                <a:solidFill>
                  <a:schemeClr val="dk1"/>
                </a:solidFill>
                <a:latin typeface="Courier New"/>
                <a:ea typeface="Courier New"/>
                <a:cs typeface="Courier New"/>
                <a:sym typeface="Courier New"/>
              </a:rPr>
              <a:t>Hello!</a:t>
            </a:r>
            <a:endParaRPr/>
          </a:p>
          <a:p>
            <a:pPr indent="0" lvl="0" marL="342900" marR="0" rtl="0" algn="l">
              <a:lnSpc>
                <a:spcPct val="70000"/>
              </a:lnSpc>
              <a:spcBef>
                <a:spcPts val="280"/>
              </a:spcBef>
              <a:spcAft>
                <a:spcPts val="0"/>
              </a:spcAft>
              <a:buClr>
                <a:srgbClr val="10253F"/>
              </a:buClr>
              <a:buSzPts val="1400"/>
              <a:buFont typeface="Courier New"/>
              <a:buNone/>
            </a:pPr>
            <a:r>
              <a:rPr b="0" i="0" lang="en-US" sz="1400" u="none" cap="none" strike="noStrike">
                <a:solidFill>
                  <a:schemeClr val="dk1"/>
                </a:solidFill>
                <a:latin typeface="Courier New"/>
                <a:ea typeface="Courier New"/>
                <a:cs typeface="Courier New"/>
                <a:sym typeface="Courier New"/>
              </a:rPr>
              <a:t> David “2007”</a:t>
            </a:r>
            <a:endParaRPr/>
          </a:p>
          <a:p>
            <a:pPr indent="-285750" lvl="0" marL="342900" marR="0" rtl="0" algn="l">
              <a:lnSpc>
                <a:spcPct val="10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In the code:</a:t>
            </a:r>
            <a:endParaRPr/>
          </a:p>
          <a:p>
            <a:pPr indent="-285750" lvl="1" marL="742950" marR="0" rtl="0" algn="l">
              <a:lnSpc>
                <a:spcPct val="90000"/>
              </a:lnSpc>
              <a:spcBef>
                <a:spcPts val="320"/>
              </a:spcBef>
              <a:spcAft>
                <a:spcPts val="0"/>
              </a:spcAft>
              <a:buClr>
                <a:srgbClr val="006666"/>
              </a:buClr>
              <a:buSzPts val="800"/>
              <a:buFont typeface="Noto Sans Symbols"/>
              <a:buChar char="🞛"/>
            </a:pPr>
            <a:r>
              <a:rPr b="0" i="0" lang="en-US" sz="1600" u="none" cap="none" strike="noStrike">
                <a:solidFill>
                  <a:srgbClr val="000000"/>
                </a:solidFill>
                <a:latin typeface="Calibri"/>
                <a:ea typeface="Calibri"/>
                <a:cs typeface="Calibri"/>
                <a:sym typeface="Calibri"/>
              </a:rPr>
              <a:t>The variable </a:t>
            </a:r>
            <a:r>
              <a:rPr b="0" i="0" lang="en-US" sz="1600" u="none" cap="none" strike="noStrike">
                <a:solidFill>
                  <a:srgbClr val="000000"/>
                </a:solidFill>
                <a:latin typeface="Courier New"/>
                <a:ea typeface="Courier New"/>
                <a:cs typeface="Courier New"/>
                <a:sym typeface="Courier New"/>
              </a:rPr>
              <a:t>str</a:t>
            </a:r>
            <a:r>
              <a:rPr b="0" i="0" lang="en-US" sz="1600" u="none" cap="none" strike="noStrike">
                <a:solidFill>
                  <a:srgbClr val="000000"/>
                </a:solidFill>
                <a:latin typeface="Calibri"/>
                <a:ea typeface="Calibri"/>
                <a:cs typeface="Calibri"/>
                <a:sym typeface="Calibri"/>
              </a:rPr>
              <a:t> is declared as type </a:t>
            </a:r>
            <a:r>
              <a:rPr b="0" i="0" lang="en-US" sz="1600" u="none" cap="none" strike="noStrike">
                <a:solidFill>
                  <a:srgbClr val="000000"/>
                </a:solidFill>
                <a:latin typeface="Courier New"/>
                <a:ea typeface="Courier New"/>
                <a:cs typeface="Courier New"/>
                <a:sym typeface="Courier New"/>
              </a:rPr>
              <a:t>string</a:t>
            </a:r>
            <a:r>
              <a:rPr b="0" i="0" lang="en-US" sz="1600" u="none" cap="none" strike="noStrike">
                <a:solidFill>
                  <a:srgbClr val="000000"/>
                </a:solidFill>
                <a:latin typeface="Calibri"/>
                <a:ea typeface="Calibri"/>
                <a:cs typeface="Calibri"/>
                <a:sym typeface="Calibri"/>
              </a:rPr>
              <a:t> and stores Unicode characters for the letters H, e, l, l, and o. The method uses the horizontal tab escape sequence character to display the output leaving one tab space. </a:t>
            </a:r>
            <a:endParaRPr/>
          </a:p>
          <a:p>
            <a:pPr indent="-285750" lvl="1" marL="742950" marR="0" rtl="0" algn="l">
              <a:lnSpc>
                <a:spcPct val="90000"/>
              </a:lnSpc>
              <a:spcBef>
                <a:spcPts val="320"/>
              </a:spcBef>
              <a:spcAft>
                <a:spcPts val="0"/>
              </a:spcAft>
              <a:buClr>
                <a:srgbClr val="006666"/>
              </a:buClr>
              <a:buSzPts val="800"/>
              <a:buFont typeface="Noto Sans Symbols"/>
              <a:buChar char="🞛"/>
            </a:pPr>
            <a:r>
              <a:rPr b="0" i="0" lang="en-US" sz="1600" u="none" cap="none" strike="noStrike">
                <a:solidFill>
                  <a:srgbClr val="000000"/>
                </a:solidFill>
                <a:latin typeface="Calibri"/>
                <a:ea typeface="Calibri"/>
                <a:cs typeface="Calibri"/>
                <a:sym typeface="Calibri"/>
              </a:rPr>
              <a:t>The new line escape sequence character used in the string of the method displays the output of the next statement in the next line. </a:t>
            </a:r>
            <a:endParaRPr/>
          </a:p>
          <a:p>
            <a:pPr indent="-285750" lvl="1" marL="742950" marR="0" rtl="0" algn="l">
              <a:lnSpc>
                <a:spcPct val="90000"/>
              </a:lnSpc>
              <a:spcBef>
                <a:spcPts val="320"/>
              </a:spcBef>
              <a:spcAft>
                <a:spcPts val="0"/>
              </a:spcAft>
              <a:buClr>
                <a:srgbClr val="006666"/>
              </a:buClr>
              <a:buSzPts val="800"/>
              <a:buFont typeface="Noto Sans Symbols"/>
              <a:buChar char="🞛"/>
            </a:pPr>
            <a:r>
              <a:rPr b="0" i="0" lang="en-US" sz="1600" u="none" cap="none" strike="noStrike">
                <a:solidFill>
                  <a:srgbClr val="000000"/>
                </a:solidFill>
                <a:latin typeface="Calibri"/>
                <a:ea typeface="Calibri"/>
                <a:cs typeface="Calibri"/>
                <a:sym typeface="Calibri"/>
              </a:rPr>
              <a:t>The next statement uses the </a:t>
            </a:r>
            <a:r>
              <a:rPr b="0" i="0" lang="en-US" sz="1600" u="none" cap="none" strike="noStrike">
                <a:solidFill>
                  <a:srgbClr val="000000"/>
                </a:solidFill>
                <a:latin typeface="Courier New"/>
                <a:ea typeface="Courier New"/>
                <a:cs typeface="Courier New"/>
                <a:sym typeface="Courier New"/>
              </a:rPr>
              <a:t>WriteLine()</a:t>
            </a:r>
            <a:r>
              <a:rPr b="0" i="0" lang="en-US" sz="1600" u="none" cap="none" strike="noStrike">
                <a:solidFill>
                  <a:srgbClr val="000000"/>
                </a:solidFill>
                <a:latin typeface="Calibri"/>
                <a:ea typeface="Calibri"/>
                <a:cs typeface="Calibri"/>
                <a:sym typeface="Calibri"/>
              </a:rPr>
              <a:t>method to display </a:t>
            </a:r>
            <a:r>
              <a:rPr b="0" i="0" lang="en-US" sz="1600" u="none" cap="none" strike="noStrike">
                <a:solidFill>
                  <a:srgbClr val="000000"/>
                </a:solidFill>
                <a:latin typeface="Courier New"/>
                <a:ea typeface="Courier New"/>
                <a:cs typeface="Courier New"/>
                <a:sym typeface="Courier New"/>
              </a:rPr>
              <a:t>David “2007</a:t>
            </a:r>
            <a:r>
              <a:rPr b="0" i="0" lang="en-US" sz="1600" u="none" cap="none" strike="noStrike">
                <a:solidFill>
                  <a:srgbClr val="000000"/>
                </a:solidFill>
                <a:latin typeface="Calibri"/>
                <a:ea typeface="Calibri"/>
                <a:cs typeface="Calibri"/>
                <a:sym typeface="Calibri"/>
              </a:rPr>
              <a:t>”. The string in the method specifies the Unicode character to display a space between </a:t>
            </a:r>
            <a:r>
              <a:rPr b="0" i="0" lang="en-US" sz="1600" u="none" cap="none" strike="noStrike">
                <a:solidFill>
                  <a:srgbClr val="000000"/>
                </a:solidFill>
                <a:latin typeface="Courier New"/>
                <a:ea typeface="Courier New"/>
                <a:cs typeface="Courier New"/>
                <a:sym typeface="Courier New"/>
              </a:rPr>
              <a:t>David</a:t>
            </a:r>
            <a:r>
              <a:rPr b="0" i="0" lang="en-US" sz="1600" u="none" cap="none" strike="noStrike">
                <a:solidFill>
                  <a:srgbClr val="000000"/>
                </a:solidFill>
                <a:latin typeface="Calibri"/>
                <a:ea typeface="Calibri"/>
                <a:cs typeface="Calibri"/>
                <a:sym typeface="Calibri"/>
              </a:rPr>
              <a:t> and </a:t>
            </a:r>
            <a:r>
              <a:rPr b="0" i="0" lang="en-US" sz="1600" u="none" cap="none" strike="noStrike">
                <a:solidFill>
                  <a:srgbClr val="000000"/>
                </a:solidFill>
                <a:latin typeface="Courier New"/>
                <a:ea typeface="Courier New"/>
                <a:cs typeface="Courier New"/>
                <a:sym typeface="Courier New"/>
              </a:rPr>
              <a:t>2007</a:t>
            </a:r>
            <a:r>
              <a:rPr b="0" i="0" lang="en-US" sz="1600" u="none" cap="none" strike="noStrike">
                <a:solidFill>
                  <a:srgbClr val="000000"/>
                </a:solidFill>
                <a:latin typeface="Calibri"/>
                <a:ea typeface="Calibri"/>
                <a:cs typeface="Calibri"/>
                <a:sym typeface="Calibri"/>
              </a:rPr>
              <a:t>.</a:t>
            </a:r>
            <a:endParaRPr/>
          </a:p>
          <a:p>
            <a:pPr indent="-342900" lvl="0" marL="342900" marR="0" rtl="0" algn="l">
              <a:lnSpc>
                <a:spcPct val="70000"/>
              </a:lnSpc>
              <a:spcBef>
                <a:spcPts val="360"/>
              </a:spcBef>
              <a:spcAft>
                <a:spcPts val="0"/>
              </a:spcAft>
              <a:buClr>
                <a:srgbClr val="10253F"/>
              </a:buClr>
              <a:buSzPts val="1800"/>
              <a:buFont typeface="Courier New"/>
              <a:buNone/>
            </a:pPr>
            <a:r>
              <a:t/>
            </a:r>
            <a:endParaRPr b="0" i="0" sz="1800" u="none" cap="none" strike="noStrike">
              <a:solidFill>
                <a:schemeClr val="dk1"/>
              </a:solidFill>
              <a:latin typeface="Courier New"/>
              <a:ea typeface="Courier New"/>
              <a:cs typeface="Courier New"/>
              <a:sym typeface="Courier New"/>
            </a:endParaRPr>
          </a:p>
        </p:txBody>
      </p:sp>
      <p:sp>
        <p:nvSpPr>
          <p:cNvPr id="488" name="Google Shape;488;p38"/>
          <p:cNvSpPr txBox="1"/>
          <p:nvPr/>
        </p:nvSpPr>
        <p:spPr>
          <a:xfrm>
            <a:off x="2209800" y="1600200"/>
            <a:ext cx="6934200" cy="7620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string str = “\u0048\u0065\u006C\u006C\u006F”;</a:t>
            </a:r>
            <a:endParaRPr/>
          </a:p>
          <a:p>
            <a:pPr indent="0" lvl="0" marL="0" marR="0" rtl="0" algn="l">
              <a:lnSpc>
                <a:spcPct val="70000"/>
              </a:lnSpc>
              <a:spcBef>
                <a:spcPts val="70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Console.Write(“\t” + str + “!\n”); </a:t>
            </a:r>
            <a:endParaRPr/>
          </a:p>
          <a:p>
            <a:pPr indent="0" lvl="0" marL="0" marR="0" rtl="0" algn="l">
              <a:lnSpc>
                <a:spcPct val="70000"/>
              </a:lnSpc>
              <a:spcBef>
                <a:spcPts val="70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Console.WriteLine(“David\u0020\”2007\” “);</a:t>
            </a:r>
            <a:endParaRPr/>
          </a:p>
          <a:p>
            <a:pPr indent="0" lvl="0" marL="0" marR="0" rtl="0" algn="l">
              <a:lnSpc>
                <a:spcPct val="70000"/>
              </a:lnSpc>
              <a:spcBef>
                <a:spcPts val="900"/>
              </a:spcBef>
              <a:spcAft>
                <a:spcPts val="0"/>
              </a:spcAft>
              <a:buClr>
                <a:schemeClr val="dk1"/>
              </a:buClr>
              <a:buSzPts val="1800"/>
              <a:buFont typeface="Noto Sans Symbols"/>
              <a:buNone/>
            </a:pPr>
            <a:r>
              <a:t/>
            </a:r>
            <a:endParaRPr b="0" i="0" sz="1800" u="none" cap="none" strike="noStrike">
              <a:solidFill>
                <a:schemeClr val="dk1"/>
              </a:solidFill>
              <a:latin typeface="Courier New"/>
              <a:ea typeface="Courier New"/>
              <a:cs typeface="Courier New"/>
              <a:sym typeface="Courier New"/>
            </a:endParaRPr>
          </a:p>
        </p:txBody>
      </p:sp>
      <p:sp>
        <p:nvSpPr>
          <p:cNvPr id="489" name="Google Shape;489;p38"/>
          <p:cNvSpPr txBox="1"/>
          <p:nvPr/>
        </p:nvSpPr>
        <p:spPr>
          <a:xfrm>
            <a:off x="2252663" y="11430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490" name="Google Shape;490;p38"/>
          <p:cNvSpPr txBox="1"/>
          <p:nvPr/>
        </p:nvSpPr>
        <p:spPr>
          <a:xfrm>
            <a:off x="2271713" y="2614614"/>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sp>
        <p:nvSpPr>
          <p:cNvPr id="491" name="Google Shape;491;p38"/>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9"/>
          <p:cNvSpPr txBox="1"/>
          <p:nvPr/>
        </p:nvSpPr>
        <p:spPr>
          <a:xfrm>
            <a:off x="1752600" y="758826"/>
            <a:ext cx="8915400" cy="57181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The following code demonstrates the use of some of the commonly used escape sequences:</a:t>
            </a:r>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In this code:</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Calibri"/>
                <a:ea typeface="Calibri"/>
                <a:cs typeface="Calibri"/>
                <a:sym typeface="Calibri"/>
              </a:rPr>
              <a:t>The \\, \', and \a escape sequences are used. The \\ escape sequence is used for printing a backslash. </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Calibri"/>
                <a:ea typeface="Calibri"/>
                <a:cs typeface="Calibri"/>
                <a:sym typeface="Calibri"/>
              </a:rPr>
              <a:t>The \' escape sequence is used for printing a single quote. The \a escape sequence is used for producing a beep.</a:t>
            </a:r>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The following figure displays the output of the example of escape sequences:</a:t>
            </a:r>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sp>
        <p:nvSpPr>
          <p:cNvPr id="498" name="Google Shape;498;p39"/>
          <p:cNvSpPr txBox="1"/>
          <p:nvPr/>
        </p:nvSpPr>
        <p:spPr>
          <a:xfrm>
            <a:off x="3276600" y="1352551"/>
            <a:ext cx="7239000" cy="2125663"/>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using System;</a:t>
            </a:r>
            <a:endParaRPr/>
          </a:p>
          <a:p>
            <a:pPr indent="0" lvl="0" marL="0" marR="0" rtl="0" algn="l">
              <a:lnSpc>
                <a:spcPct val="70000"/>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classFileDemo</a:t>
            </a:r>
            <a:endParaRPr b="0" i="0" sz="900" u="none" cap="none" strike="noStrike">
              <a:solidFill>
                <a:srgbClr val="000000"/>
              </a:solidFill>
              <a:latin typeface="Courier New"/>
              <a:ea typeface="Courier New"/>
              <a:cs typeface="Courier New"/>
              <a:sym typeface="Courier New"/>
            </a:endParaRPr>
          </a:p>
          <a:p>
            <a:pPr indent="0" lvl="0" marL="0" marR="0" rtl="0" algn="l">
              <a:lnSpc>
                <a:spcPct val="70000"/>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 </a:t>
            </a:r>
            <a:endParaRPr/>
          </a:p>
          <a:p>
            <a:pPr indent="171450" lvl="0" marL="0" marR="0" rtl="0" algn="l">
              <a:lnSpc>
                <a:spcPct val="70000"/>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static void Main(string[] args) </a:t>
            </a:r>
            <a:endParaRPr/>
          </a:p>
          <a:p>
            <a:pPr indent="171450" lvl="0" marL="0" marR="0" rtl="0" algn="l">
              <a:lnSpc>
                <a:spcPct val="70000"/>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 </a:t>
            </a:r>
            <a:endParaRPr/>
          </a:p>
          <a:p>
            <a:pPr indent="457200" lvl="0" marL="0" marR="0" rtl="0" algn="l">
              <a:lnSpc>
                <a:spcPct val="70000"/>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string path = "C:\\Windows\\MyFile.txt"; </a:t>
            </a:r>
            <a:endParaRPr/>
          </a:p>
          <a:p>
            <a:pPr indent="457200" lvl="0" marL="0" marR="0" rtl="0" algn="l">
              <a:lnSpc>
                <a:spcPct val="70000"/>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bool found = true; </a:t>
            </a:r>
            <a:endParaRPr/>
          </a:p>
          <a:p>
            <a:pPr indent="457200" lvl="0" marL="0" marR="0" rtl="0" algn="l">
              <a:lnSpc>
                <a:spcPct val="70000"/>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if (found) </a:t>
            </a:r>
            <a:endParaRPr/>
          </a:p>
          <a:p>
            <a:pPr indent="457200" lvl="0" marL="0" marR="0" rtl="0" algn="l">
              <a:lnSpc>
                <a:spcPct val="70000"/>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 </a:t>
            </a:r>
            <a:endParaRPr/>
          </a:p>
          <a:p>
            <a:pPr indent="685800" lvl="0" marL="0" marR="0" rtl="0" algn="l">
              <a:lnSpc>
                <a:spcPct val="70000"/>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Console.WriteLine("File path : \'" + path + "\'"); </a:t>
            </a:r>
            <a:endParaRPr/>
          </a:p>
          <a:p>
            <a:pPr indent="457200" lvl="0" marL="0" marR="0" rtl="0" algn="l">
              <a:lnSpc>
                <a:spcPct val="70000"/>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 </a:t>
            </a:r>
            <a:endParaRPr/>
          </a:p>
          <a:p>
            <a:pPr indent="457200" lvl="0" marL="0" marR="0" rtl="0" algn="l">
              <a:lnSpc>
                <a:spcPct val="70000"/>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else</a:t>
            </a:r>
            <a:endParaRPr/>
          </a:p>
          <a:p>
            <a:pPr indent="457200" lvl="0" marL="0" marR="0" rtl="0" algn="l">
              <a:lnSpc>
                <a:spcPct val="70000"/>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 </a:t>
            </a:r>
            <a:endParaRPr/>
          </a:p>
          <a:p>
            <a:pPr indent="628650" lvl="0" marL="0" marR="0" rtl="0" algn="l">
              <a:lnSpc>
                <a:spcPct val="70000"/>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Console.WriteLine("File Not Found!\a"); </a:t>
            </a:r>
            <a:endParaRPr/>
          </a:p>
          <a:p>
            <a:pPr indent="457200" lvl="0" marL="0" marR="0" rtl="0" algn="l">
              <a:lnSpc>
                <a:spcPct val="70000"/>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a:t>
            </a:r>
            <a:endParaRPr/>
          </a:p>
          <a:p>
            <a:pPr indent="171450" lvl="0" marL="0" marR="0" rtl="0" algn="l">
              <a:lnSpc>
                <a:spcPct val="70000"/>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a:t>
            </a:r>
            <a:endParaRPr/>
          </a:p>
          <a:p>
            <a:pPr indent="0" lvl="0" marL="0" marR="0" rtl="0" algn="l">
              <a:lnSpc>
                <a:spcPct val="70000"/>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a:t>
            </a:r>
            <a:endParaRPr/>
          </a:p>
          <a:p>
            <a:pPr indent="0" lvl="0" marL="0" marR="0" rtl="0" algn="l">
              <a:lnSpc>
                <a:spcPct val="70000"/>
              </a:lnSpc>
              <a:spcBef>
                <a:spcPts val="45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a:p>
            <a:pPr indent="0" lvl="0" marL="0" marR="0" rtl="0" algn="l">
              <a:lnSpc>
                <a:spcPct val="70000"/>
              </a:lnSpc>
              <a:spcBef>
                <a:spcPts val="9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9" name="Google Shape;499;p39"/>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Escape Sequence Characters in C# 3-3</a:t>
            </a:r>
            <a:endParaRPr>
              <a:latin typeface="Calibri"/>
              <a:ea typeface="Calibri"/>
              <a:cs typeface="Calibri"/>
              <a:sym typeface="Calibri"/>
            </a:endParaRPr>
          </a:p>
        </p:txBody>
      </p:sp>
      <p:sp>
        <p:nvSpPr>
          <p:cNvPr id="500" name="Google Shape;500;p39"/>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501" name="Google Shape;501;p39"/>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502" name="Google Shape;502;p39"/>
          <p:cNvSpPr txBox="1"/>
          <p:nvPr/>
        </p:nvSpPr>
        <p:spPr>
          <a:xfrm>
            <a:off x="1817688" y="1828801"/>
            <a:ext cx="1377950" cy="307777"/>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7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503" name="Google Shape;503;p39"/>
          <p:cNvSpPr txBox="1"/>
          <p:nvPr/>
        </p:nvSpPr>
        <p:spPr>
          <a:xfrm>
            <a:off x="1922463" y="5668964"/>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pic>
        <p:nvPicPr>
          <p:cNvPr id="504" name="Google Shape;504;p39"/>
          <p:cNvPicPr preferRelativeResize="0"/>
          <p:nvPr/>
        </p:nvPicPr>
        <p:blipFill rotWithShape="1">
          <a:blip r:embed="rId3">
            <a:alphaModFix/>
          </a:blip>
          <a:srcRect b="0" l="0" r="0" t="0"/>
          <a:stretch/>
        </p:blipFill>
        <p:spPr>
          <a:xfrm>
            <a:off x="3352800" y="5029201"/>
            <a:ext cx="6629400" cy="1439863"/>
          </a:xfrm>
          <a:prstGeom prst="rect">
            <a:avLst/>
          </a:prstGeom>
          <a:noFill/>
          <a:ln>
            <a:noFill/>
          </a:ln>
        </p:spPr>
      </p:pic>
      <p:sp>
        <p:nvSpPr>
          <p:cNvPr id="505" name="Google Shape;505;p39"/>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4"/>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Using Variables 1-2</a:t>
            </a:r>
            <a:r>
              <a:rPr lang="en-US" sz="3600">
                <a:latin typeface="Arial"/>
                <a:ea typeface="Arial"/>
                <a:cs typeface="Arial"/>
                <a:sym typeface="Arial"/>
              </a:rPr>
              <a:t> </a:t>
            </a:r>
            <a:endParaRPr>
              <a:latin typeface="Calibri"/>
              <a:ea typeface="Calibri"/>
              <a:cs typeface="Calibri"/>
              <a:sym typeface="Calibri"/>
            </a:endParaRPr>
          </a:p>
        </p:txBody>
      </p:sp>
      <p:sp>
        <p:nvSpPr>
          <p:cNvPr id="57" name="Google Shape;57;p4"/>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14300" lvl="0" marL="228600" rtl="0" algn="l">
              <a:lnSpc>
                <a:spcPct val="90000"/>
              </a:lnSpc>
              <a:spcBef>
                <a:spcPts val="0"/>
              </a:spcBef>
              <a:spcAft>
                <a:spcPts val="0"/>
              </a:spcAft>
              <a:buSzPts val="1800"/>
              <a:buChar char="⮚"/>
            </a:pPr>
            <a:r>
              <a:rPr lang="en-US" sz="1800">
                <a:latin typeface="Calibri"/>
                <a:ea typeface="Calibri"/>
                <a:cs typeface="Calibri"/>
                <a:sym typeface="Calibri"/>
              </a:rPr>
              <a:t>In C#, memory is allocated to a variable at the time of its creation and a variable is given a name that uniquely identifies the variable within its scope.</a:t>
            </a:r>
            <a:endParaRPr/>
          </a:p>
          <a:p>
            <a:pPr indent="-114300" lvl="0" marL="228600" rtl="0" algn="l">
              <a:lnSpc>
                <a:spcPct val="90000"/>
              </a:lnSpc>
              <a:spcBef>
                <a:spcPts val="1000"/>
              </a:spcBef>
              <a:spcAft>
                <a:spcPts val="0"/>
              </a:spcAft>
              <a:buSzPts val="1800"/>
              <a:buChar char="⮚"/>
            </a:pPr>
            <a:r>
              <a:rPr lang="en-US" sz="1800">
                <a:latin typeface="Calibri"/>
                <a:ea typeface="Calibri"/>
                <a:cs typeface="Calibri"/>
                <a:sym typeface="Calibri"/>
              </a:rPr>
              <a:t>On initializing a variable, the value of a variable can be changed as required to keep track of data being used in a program. When referring to a variable, you are actually referring to the value stored in that variable. </a:t>
            </a:r>
            <a:endParaRPr/>
          </a:p>
          <a:p>
            <a:pPr indent="-114300" lvl="0" marL="228600" rtl="0" algn="l">
              <a:lnSpc>
                <a:spcPct val="90000"/>
              </a:lnSpc>
              <a:spcBef>
                <a:spcPts val="1000"/>
              </a:spcBef>
              <a:spcAft>
                <a:spcPts val="0"/>
              </a:spcAft>
              <a:buSzPts val="1800"/>
              <a:buChar char="⮚"/>
            </a:pPr>
            <a:r>
              <a:rPr lang="en-US" sz="1800">
                <a:latin typeface="Calibri"/>
                <a:ea typeface="Calibri"/>
                <a:cs typeface="Calibri"/>
                <a:sym typeface="Calibri"/>
              </a:rPr>
              <a:t>The following figure illustrates the concept of a variable:</a:t>
            </a:r>
            <a:endParaRPr/>
          </a:p>
          <a:p>
            <a:pPr indent="0" lvl="0" marL="228600" rtl="0" algn="l">
              <a:lnSpc>
                <a:spcPct val="90000"/>
              </a:lnSpc>
              <a:spcBef>
                <a:spcPts val="1000"/>
              </a:spcBef>
              <a:spcAft>
                <a:spcPts val="0"/>
              </a:spcAft>
              <a:buSzPts val="1800"/>
              <a:buNone/>
            </a:pPr>
            <a:r>
              <a:t/>
            </a:r>
            <a:endParaRPr sz="1800">
              <a:latin typeface="Calibri"/>
              <a:ea typeface="Calibri"/>
              <a:cs typeface="Calibri"/>
              <a:sym typeface="Calibri"/>
            </a:endParaRPr>
          </a:p>
          <a:p>
            <a:pPr indent="0" lvl="0" marL="228600" rtl="0" algn="l">
              <a:lnSpc>
                <a:spcPct val="90000"/>
              </a:lnSpc>
              <a:spcBef>
                <a:spcPts val="1000"/>
              </a:spcBef>
              <a:spcAft>
                <a:spcPts val="0"/>
              </a:spcAft>
              <a:buSzPts val="1800"/>
              <a:buNone/>
            </a:pPr>
            <a:r>
              <a:t/>
            </a:r>
            <a:endParaRPr sz="1800">
              <a:latin typeface="Calibri"/>
              <a:ea typeface="Calibri"/>
              <a:cs typeface="Calibri"/>
              <a:sym typeface="Calibri"/>
            </a:endParaRPr>
          </a:p>
          <a:p>
            <a:pPr indent="0" lvl="0" marL="228600" rtl="0" algn="l">
              <a:lnSpc>
                <a:spcPct val="90000"/>
              </a:lnSpc>
              <a:spcBef>
                <a:spcPts val="1000"/>
              </a:spcBef>
              <a:spcAft>
                <a:spcPts val="0"/>
              </a:spcAft>
              <a:buSzPts val="1800"/>
              <a:buNone/>
            </a:pPr>
            <a:r>
              <a:t/>
            </a:r>
            <a:endParaRPr sz="1800">
              <a:latin typeface="Calibri"/>
              <a:ea typeface="Calibri"/>
              <a:cs typeface="Calibri"/>
              <a:sym typeface="Calibri"/>
            </a:endParaRPr>
          </a:p>
          <a:p>
            <a:pPr indent="0" lvl="0" marL="228600" rtl="0" algn="l">
              <a:lnSpc>
                <a:spcPct val="90000"/>
              </a:lnSpc>
              <a:spcBef>
                <a:spcPts val="1000"/>
              </a:spcBef>
              <a:spcAft>
                <a:spcPts val="0"/>
              </a:spcAft>
              <a:buSzPts val="1800"/>
              <a:buNone/>
            </a:pPr>
            <a:r>
              <a:t/>
            </a:r>
            <a:endParaRPr sz="1800">
              <a:latin typeface="Calibri"/>
              <a:ea typeface="Calibri"/>
              <a:cs typeface="Calibri"/>
              <a:sym typeface="Calibri"/>
            </a:endParaRPr>
          </a:p>
          <a:p>
            <a:pPr indent="-114300" lvl="0" marL="228600" rtl="0" algn="l">
              <a:lnSpc>
                <a:spcPct val="90000"/>
              </a:lnSpc>
              <a:spcBef>
                <a:spcPts val="1000"/>
              </a:spcBef>
              <a:spcAft>
                <a:spcPts val="0"/>
              </a:spcAft>
              <a:buSzPts val="1800"/>
              <a:buChar char="⮚"/>
            </a:pPr>
            <a:r>
              <a:rPr lang="en-US" sz="1800">
                <a:latin typeface="Calibri"/>
                <a:ea typeface="Calibri"/>
                <a:cs typeface="Calibri"/>
                <a:sym typeface="Calibri"/>
              </a:rPr>
              <a:t>The following syntax is used to declare variables in C#:</a:t>
            </a:r>
            <a:endParaRPr/>
          </a:p>
          <a:p>
            <a:pPr indent="0" lvl="0" marL="228600" rtl="0" algn="l">
              <a:lnSpc>
                <a:spcPct val="90000"/>
              </a:lnSpc>
              <a:spcBef>
                <a:spcPts val="1000"/>
              </a:spcBef>
              <a:spcAft>
                <a:spcPts val="0"/>
              </a:spcAft>
              <a:buSzPts val="1600"/>
              <a:buNone/>
            </a:pPr>
            <a:r>
              <a:t/>
            </a:r>
            <a:endParaRPr sz="1600">
              <a:latin typeface="Calibri"/>
              <a:ea typeface="Calibri"/>
              <a:cs typeface="Calibri"/>
              <a:sym typeface="Calibri"/>
            </a:endParaRPr>
          </a:p>
          <a:p>
            <a:pPr indent="0" lvl="0" marL="228600" rtl="0" algn="l">
              <a:lnSpc>
                <a:spcPct val="90000"/>
              </a:lnSpc>
              <a:spcBef>
                <a:spcPts val="1000"/>
              </a:spcBef>
              <a:spcAft>
                <a:spcPts val="0"/>
              </a:spcAft>
              <a:buSzPts val="1600"/>
              <a:buNone/>
            </a:pPr>
            <a:r>
              <a:t/>
            </a:r>
            <a:endParaRPr sz="1600">
              <a:latin typeface="Calibri"/>
              <a:ea typeface="Calibri"/>
              <a:cs typeface="Calibri"/>
              <a:sym typeface="Calibri"/>
            </a:endParaRPr>
          </a:p>
          <a:p>
            <a:pPr indent="0" lvl="0" marL="228600" rtl="0" algn="l">
              <a:lnSpc>
                <a:spcPct val="90000"/>
              </a:lnSpc>
              <a:spcBef>
                <a:spcPts val="1000"/>
              </a:spcBef>
              <a:spcAft>
                <a:spcPts val="0"/>
              </a:spcAft>
              <a:buSzPts val="1600"/>
              <a:buNone/>
            </a:pPr>
            <a:r>
              <a:t/>
            </a:r>
            <a:endParaRPr sz="1600">
              <a:latin typeface="Calibri"/>
              <a:ea typeface="Calibri"/>
              <a:cs typeface="Calibri"/>
              <a:sym typeface="Calibri"/>
            </a:endParaRPr>
          </a:p>
          <a:p>
            <a:pPr indent="0" lvl="0" marL="398463" rtl="0" algn="l">
              <a:lnSpc>
                <a:spcPct val="90000"/>
              </a:lnSpc>
              <a:spcBef>
                <a:spcPts val="1000"/>
              </a:spcBef>
              <a:spcAft>
                <a:spcPts val="0"/>
              </a:spcAft>
              <a:buSzPts val="1800"/>
              <a:buNone/>
            </a:pPr>
            <a:r>
              <a:rPr lang="en-US" sz="1800">
                <a:latin typeface="Calibri"/>
                <a:ea typeface="Calibri"/>
                <a:cs typeface="Calibri"/>
                <a:sym typeface="Calibri"/>
              </a:rPr>
              <a:t>where</a:t>
            </a:r>
            <a:r>
              <a:rPr lang="en-US" sz="1600">
                <a:latin typeface="Calibri"/>
                <a:ea typeface="Calibri"/>
                <a:cs typeface="Calibri"/>
                <a:sym typeface="Calibri"/>
              </a:rPr>
              <a:t>,</a:t>
            </a:r>
            <a:endParaRPr/>
          </a:p>
          <a:p>
            <a:pPr indent="-101600" lvl="2" marL="1143000" rtl="0" algn="l">
              <a:lnSpc>
                <a:spcPct val="90000"/>
              </a:lnSpc>
              <a:spcBef>
                <a:spcPts val="500"/>
              </a:spcBef>
              <a:spcAft>
                <a:spcPts val="0"/>
              </a:spcAft>
              <a:buSzPts val="1400"/>
              <a:buChar char="•"/>
            </a:pPr>
            <a:r>
              <a:rPr lang="en-US" sz="1400">
                <a:latin typeface="Courier New"/>
                <a:ea typeface="Courier New"/>
                <a:cs typeface="Courier New"/>
                <a:sym typeface="Courier New"/>
              </a:rPr>
              <a:t>datatype</a:t>
            </a:r>
            <a:r>
              <a:rPr lang="en-US" sz="1400">
                <a:latin typeface="Calibri"/>
                <a:ea typeface="Calibri"/>
                <a:cs typeface="Calibri"/>
                <a:sym typeface="Calibri"/>
              </a:rPr>
              <a:t>: Is a valid data type in C#.</a:t>
            </a:r>
            <a:endParaRPr/>
          </a:p>
          <a:p>
            <a:pPr indent="-101600" lvl="2" marL="1143000" rtl="0" algn="l">
              <a:lnSpc>
                <a:spcPct val="90000"/>
              </a:lnSpc>
              <a:spcBef>
                <a:spcPts val="500"/>
              </a:spcBef>
              <a:spcAft>
                <a:spcPts val="0"/>
              </a:spcAft>
              <a:buSzPts val="1400"/>
              <a:buChar char="•"/>
            </a:pPr>
            <a:r>
              <a:rPr lang="en-US" sz="1400">
                <a:latin typeface="Courier New"/>
                <a:ea typeface="Courier New"/>
                <a:cs typeface="Courier New"/>
                <a:sym typeface="Courier New"/>
              </a:rPr>
              <a:t>variableName</a:t>
            </a:r>
            <a:r>
              <a:rPr lang="en-US" sz="1400">
                <a:latin typeface="Calibri"/>
                <a:ea typeface="Calibri"/>
                <a:cs typeface="Calibri"/>
                <a:sym typeface="Calibri"/>
              </a:rPr>
              <a:t>: Is a valid variable name.</a:t>
            </a:r>
            <a:endParaRPr/>
          </a:p>
          <a:p>
            <a:pPr indent="0" lvl="0" marL="228600" rtl="0" algn="l">
              <a:lnSpc>
                <a:spcPct val="90000"/>
              </a:lnSpc>
              <a:spcBef>
                <a:spcPts val="1000"/>
              </a:spcBef>
              <a:spcAft>
                <a:spcPts val="0"/>
              </a:spcAft>
              <a:buSzPts val="1400"/>
              <a:buNone/>
            </a:pPr>
            <a:r>
              <a:t/>
            </a:r>
            <a:endParaRPr sz="1400">
              <a:latin typeface="Courier New"/>
              <a:ea typeface="Courier New"/>
              <a:cs typeface="Courier New"/>
              <a:sym typeface="Courier New"/>
            </a:endParaRPr>
          </a:p>
          <a:p>
            <a:pPr indent="0" lvl="0" marL="228600" rtl="0" algn="l">
              <a:lnSpc>
                <a:spcPct val="90000"/>
              </a:lnSpc>
              <a:spcBef>
                <a:spcPts val="1000"/>
              </a:spcBef>
              <a:spcAft>
                <a:spcPts val="0"/>
              </a:spcAft>
              <a:buSzPts val="2000"/>
              <a:buNone/>
            </a:pPr>
            <a:r>
              <a:t/>
            </a:r>
            <a:endParaRPr sz="2000">
              <a:latin typeface="Calibri"/>
              <a:ea typeface="Calibri"/>
              <a:cs typeface="Calibri"/>
              <a:sym typeface="Calibri"/>
            </a:endParaRPr>
          </a:p>
          <a:p>
            <a:pPr indent="0" lvl="0" marL="228600" rtl="0" algn="l">
              <a:lnSpc>
                <a:spcPct val="90000"/>
              </a:lnSpc>
              <a:spcBef>
                <a:spcPts val="1000"/>
              </a:spcBef>
              <a:spcAft>
                <a:spcPts val="0"/>
              </a:spcAft>
              <a:buSzPts val="1800"/>
              <a:buNone/>
            </a:pPr>
            <a:r>
              <a:t/>
            </a:r>
            <a:endParaRPr sz="1800">
              <a:latin typeface="Calibri"/>
              <a:ea typeface="Calibri"/>
              <a:cs typeface="Calibri"/>
              <a:sym typeface="Calibri"/>
            </a:endParaRPr>
          </a:p>
        </p:txBody>
      </p:sp>
      <p:sp>
        <p:nvSpPr>
          <p:cNvPr id="58" name="Google Shape;58;p4"/>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pic>
        <p:nvPicPr>
          <p:cNvPr descr="Capture 21.PNG" id="59" name="Google Shape;59;p4"/>
          <p:cNvPicPr preferRelativeResize="0"/>
          <p:nvPr/>
        </p:nvPicPr>
        <p:blipFill rotWithShape="1">
          <a:blip r:embed="rId3">
            <a:alphaModFix/>
          </a:blip>
          <a:srcRect b="0" l="0" r="0" t="0"/>
          <a:stretch/>
        </p:blipFill>
        <p:spPr>
          <a:xfrm>
            <a:off x="4114800" y="2743200"/>
            <a:ext cx="3657600" cy="1066800"/>
          </a:xfrm>
          <a:prstGeom prst="rect">
            <a:avLst/>
          </a:prstGeom>
          <a:noFill/>
          <a:ln cap="flat" cmpd="sng" w="9525">
            <a:solidFill>
              <a:srgbClr val="0C0C0C"/>
            </a:solidFill>
            <a:prstDash val="solid"/>
            <a:round/>
            <a:headEnd len="sm" w="sm" type="none"/>
            <a:tailEnd len="sm" w="sm" type="none"/>
          </a:ln>
        </p:spPr>
      </p:pic>
      <p:sp>
        <p:nvSpPr>
          <p:cNvPr id="60" name="Google Shape;60;p4"/>
          <p:cNvSpPr txBox="1"/>
          <p:nvPr/>
        </p:nvSpPr>
        <p:spPr>
          <a:xfrm>
            <a:off x="2133600" y="4432301"/>
            <a:ext cx="1447800" cy="307777"/>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7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Syntax</a:t>
            </a:r>
            <a:endParaRPr/>
          </a:p>
        </p:txBody>
      </p:sp>
      <p:sp>
        <p:nvSpPr>
          <p:cNvPr id="61" name="Google Shape;61;p4"/>
          <p:cNvSpPr/>
          <p:nvPr/>
        </p:nvSpPr>
        <p:spPr>
          <a:xfrm>
            <a:off x="2133600" y="4953000"/>
            <a:ext cx="6553200" cy="381000"/>
          </a:xfrm>
          <a:prstGeom prst="rect">
            <a:avLst/>
          </a:prstGeom>
          <a:solidFill>
            <a:srgbClr val="FFFF00">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&lt;datatype&gt;&lt;variableName&gt;;</a:t>
            </a:r>
            <a:endParaRPr/>
          </a:p>
        </p:txBody>
      </p:sp>
      <p:sp>
        <p:nvSpPr>
          <p:cNvPr id="62" name="Google Shape;62;p4"/>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0"/>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Input and Output </a:t>
            </a:r>
            <a:endParaRPr>
              <a:latin typeface="Calibri"/>
              <a:ea typeface="Calibri"/>
              <a:cs typeface="Calibri"/>
              <a:sym typeface="Calibri"/>
            </a:endParaRPr>
          </a:p>
        </p:txBody>
      </p:sp>
      <p:sp>
        <p:nvSpPr>
          <p:cNvPr id="512" name="Google Shape;512;p40"/>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513" name="Google Shape;513;p40"/>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514" name="Google Shape;514;p40"/>
          <p:cNvSpPr txBox="1"/>
          <p:nvPr/>
        </p:nvSpPr>
        <p:spPr>
          <a:xfrm>
            <a:off x="1752600" y="758826"/>
            <a:ext cx="7010400" cy="52609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4E4C"/>
              </a:buClr>
              <a:buSzPts val="1200"/>
              <a:buFont typeface="Noto Sans Symbols"/>
              <a:buChar char="◆"/>
            </a:pPr>
            <a:r>
              <a:rPr b="0" i="0" lang="en-US" sz="2400" u="none" cap="none" strike="noStrike">
                <a:solidFill>
                  <a:schemeClr val="dk1"/>
                </a:solidFill>
                <a:latin typeface="Calibri"/>
                <a:ea typeface="Calibri"/>
                <a:cs typeface="Calibri"/>
                <a:sym typeface="Calibri"/>
              </a:rPr>
              <a:t>Programmers often need to display the output of a C# program to users. </a:t>
            </a:r>
            <a:endParaRPr/>
          </a:p>
          <a:p>
            <a:pPr indent="-342900" lvl="0" marL="342900" marR="0" rtl="0" algn="l">
              <a:lnSpc>
                <a:spcPct val="100000"/>
              </a:lnSpc>
              <a:spcBef>
                <a:spcPts val="480"/>
              </a:spcBef>
              <a:spcAft>
                <a:spcPts val="0"/>
              </a:spcAft>
              <a:buClr>
                <a:srgbClr val="004E4C"/>
              </a:buClr>
              <a:buSzPts val="1200"/>
              <a:buFont typeface="Noto Sans Symbols"/>
              <a:buChar char="◆"/>
            </a:pPr>
            <a:r>
              <a:rPr b="0" i="0" lang="en-US" sz="2400" u="none" cap="none" strike="noStrike">
                <a:solidFill>
                  <a:schemeClr val="dk1"/>
                </a:solidFill>
                <a:latin typeface="Calibri"/>
                <a:ea typeface="Calibri"/>
                <a:cs typeface="Calibri"/>
                <a:sym typeface="Calibri"/>
              </a:rPr>
              <a:t>The programmer can use the command line interface to display the output. </a:t>
            </a:r>
            <a:endParaRPr/>
          </a:p>
          <a:p>
            <a:pPr indent="-342900" lvl="0" marL="342900" marR="0" rtl="0" algn="l">
              <a:lnSpc>
                <a:spcPct val="100000"/>
              </a:lnSpc>
              <a:spcBef>
                <a:spcPts val="480"/>
              </a:spcBef>
              <a:spcAft>
                <a:spcPts val="0"/>
              </a:spcAft>
              <a:buClr>
                <a:srgbClr val="004E4C"/>
              </a:buClr>
              <a:buSzPts val="1200"/>
              <a:buFont typeface="Noto Sans Symbols"/>
              <a:buChar char="◆"/>
            </a:pPr>
            <a:r>
              <a:rPr b="0" i="0" lang="en-US" sz="2400" u="none" cap="none" strike="noStrike">
                <a:solidFill>
                  <a:schemeClr val="dk1"/>
                </a:solidFill>
                <a:latin typeface="Calibri"/>
                <a:ea typeface="Calibri"/>
                <a:cs typeface="Calibri"/>
                <a:sym typeface="Calibri"/>
              </a:rPr>
              <a:t>The programmer can similarly accept inputs from a user through the command line interface. </a:t>
            </a:r>
            <a:endParaRPr/>
          </a:p>
          <a:p>
            <a:pPr indent="-342900" lvl="0" marL="342900" marR="0" rtl="0" algn="l">
              <a:lnSpc>
                <a:spcPct val="100000"/>
              </a:lnSpc>
              <a:spcBef>
                <a:spcPts val="480"/>
              </a:spcBef>
              <a:spcAft>
                <a:spcPts val="0"/>
              </a:spcAft>
              <a:buClr>
                <a:srgbClr val="004E4C"/>
              </a:buClr>
              <a:buSzPts val="1200"/>
              <a:buFont typeface="Noto Sans Symbols"/>
              <a:buChar char="◆"/>
            </a:pPr>
            <a:r>
              <a:rPr b="0" i="0" lang="en-US" sz="2400" u="none" cap="none" strike="noStrike">
                <a:solidFill>
                  <a:schemeClr val="dk1"/>
                </a:solidFill>
                <a:latin typeface="Calibri"/>
                <a:ea typeface="Calibri"/>
                <a:cs typeface="Calibri"/>
                <a:sym typeface="Calibri"/>
              </a:rPr>
              <a:t>Such input and output operations are also known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as console operations.</a:t>
            </a:r>
            <a:endParaRPr/>
          </a:p>
          <a:p>
            <a:pPr indent="-190500" lvl="0" marL="342900" marR="0" rtl="0" algn="l">
              <a:lnSpc>
                <a:spcPct val="70000"/>
              </a:lnSpc>
              <a:spcBef>
                <a:spcPts val="480"/>
              </a:spcBef>
              <a:spcAft>
                <a:spcPts val="0"/>
              </a:spcAft>
              <a:buClr>
                <a:srgbClr val="10253F"/>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70000"/>
              </a:lnSpc>
              <a:spcBef>
                <a:spcPts val="480"/>
              </a:spcBef>
              <a:spcAft>
                <a:spcPts val="0"/>
              </a:spcAft>
              <a:buClr>
                <a:srgbClr val="10253F"/>
              </a:buClr>
              <a:buSzPts val="240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515" name="Google Shape;515;p40"/>
          <p:cNvPicPr preferRelativeResize="0"/>
          <p:nvPr/>
        </p:nvPicPr>
        <p:blipFill rotWithShape="1">
          <a:blip r:embed="rId3">
            <a:alphaModFix/>
          </a:blip>
          <a:srcRect b="12502" l="0" r="0" t="10416"/>
          <a:stretch/>
        </p:blipFill>
        <p:spPr>
          <a:xfrm>
            <a:off x="8613776" y="3225801"/>
            <a:ext cx="2047875" cy="1990725"/>
          </a:xfrm>
          <a:prstGeom prst="rect">
            <a:avLst/>
          </a:prstGeom>
          <a:noFill/>
          <a:ln>
            <a:noFill/>
          </a:ln>
        </p:spPr>
      </p:pic>
      <p:pic>
        <p:nvPicPr>
          <p:cNvPr id="516" name="Google Shape;516;p40"/>
          <p:cNvPicPr preferRelativeResize="0"/>
          <p:nvPr/>
        </p:nvPicPr>
        <p:blipFill rotWithShape="1">
          <a:blip r:embed="rId4">
            <a:alphaModFix/>
          </a:blip>
          <a:srcRect b="26341" l="0" r="6270" t="2824"/>
          <a:stretch/>
        </p:blipFill>
        <p:spPr>
          <a:xfrm>
            <a:off x="8613775" y="895351"/>
            <a:ext cx="2063750" cy="2187575"/>
          </a:xfrm>
          <a:prstGeom prst="rect">
            <a:avLst/>
          </a:prstGeom>
          <a:noFill/>
          <a:ln>
            <a:noFill/>
          </a:ln>
        </p:spPr>
      </p:pic>
      <p:sp>
        <p:nvSpPr>
          <p:cNvPr id="517" name="Google Shape;517;p40"/>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1"/>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Console Operations 1-2</a:t>
            </a:r>
            <a:endParaRPr>
              <a:latin typeface="Calibri"/>
              <a:ea typeface="Calibri"/>
              <a:cs typeface="Calibri"/>
              <a:sym typeface="Calibri"/>
            </a:endParaRPr>
          </a:p>
        </p:txBody>
      </p:sp>
      <p:sp>
        <p:nvSpPr>
          <p:cNvPr id="524" name="Google Shape;524;p41"/>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525" name="Google Shape;525;p41"/>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526" name="Google Shape;526;p41"/>
          <p:cNvSpPr txBox="1"/>
          <p:nvPr/>
        </p:nvSpPr>
        <p:spPr>
          <a:xfrm>
            <a:off x="0" y="758826"/>
            <a:ext cx="9982200" cy="57181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4E4C"/>
              </a:buClr>
              <a:buSzPts val="1200"/>
              <a:buFont typeface="Noto Sans Symbols"/>
              <a:buChar char="◆"/>
            </a:pPr>
            <a:r>
              <a:rPr b="0" i="0" lang="en-US" sz="2400" u="none" cap="none" strike="noStrike">
                <a:solidFill>
                  <a:schemeClr val="dk1"/>
                </a:solidFill>
                <a:latin typeface="Calibri"/>
                <a:ea typeface="Calibri"/>
                <a:cs typeface="Calibri"/>
                <a:sym typeface="Calibri"/>
              </a:rPr>
              <a:t>Following are the features of the console operations: </a:t>
            </a:r>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p:txBody>
      </p:sp>
      <p:grpSp>
        <p:nvGrpSpPr>
          <p:cNvPr id="527" name="Google Shape;527;p41"/>
          <p:cNvGrpSpPr/>
          <p:nvPr/>
        </p:nvGrpSpPr>
        <p:grpSpPr>
          <a:xfrm>
            <a:off x="2286000" y="1312178"/>
            <a:ext cx="7467600" cy="4611469"/>
            <a:chOff x="0" y="43765"/>
            <a:chExt cx="7467600" cy="4611469"/>
          </a:xfrm>
        </p:grpSpPr>
        <p:sp>
          <p:nvSpPr>
            <p:cNvPr id="528" name="Google Shape;528;p41"/>
            <p:cNvSpPr/>
            <p:nvPr/>
          </p:nvSpPr>
          <p:spPr>
            <a:xfrm>
              <a:off x="0" y="490565"/>
              <a:ext cx="7467600" cy="252000"/>
            </a:xfrm>
            <a:prstGeom prst="rect">
              <a:avLst/>
            </a:prstGeom>
            <a:solidFill>
              <a:schemeClr val="lt1">
                <a:alpha val="89803"/>
              </a:schemeClr>
            </a:solidFill>
            <a:ln cap="flat" cmpd="sng" w="25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1"/>
            <p:cNvSpPr/>
            <p:nvPr/>
          </p:nvSpPr>
          <p:spPr>
            <a:xfrm>
              <a:off x="1021089" y="43765"/>
              <a:ext cx="5227320" cy="594399"/>
            </a:xfrm>
            <a:prstGeom prst="roundRect">
              <a:avLst>
                <a:gd fmla="val 16667" name="adj"/>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1"/>
            <p:cNvSpPr txBox="1"/>
            <p:nvPr/>
          </p:nvSpPr>
          <p:spPr>
            <a:xfrm>
              <a:off x="1050105" y="72781"/>
              <a:ext cx="5169288" cy="536367"/>
            </a:xfrm>
            <a:prstGeom prst="rect">
              <a:avLst/>
            </a:prstGeom>
            <a:noFill/>
            <a:ln>
              <a:noFill/>
            </a:ln>
          </p:spPr>
          <p:txBody>
            <a:bodyPr anchorCtr="0" anchor="ctr" bIns="0" lIns="197575" spcFirstLastPara="1" rIns="197575" wrap="square" tIns="0">
              <a:noAutofit/>
            </a:bodyPr>
            <a:lstStyle/>
            <a:p>
              <a:pPr indent="0" lvl="0" marL="0" marR="0" rtl="0" algn="l">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Console operations are tasks performed on the command line interface using executable commands. </a:t>
              </a:r>
              <a:endParaRPr b="0" i="0" sz="1400" u="none" cap="none" strike="noStrike">
                <a:solidFill>
                  <a:schemeClr val="lt1"/>
                </a:solidFill>
                <a:latin typeface="Calibri"/>
                <a:ea typeface="Calibri"/>
                <a:cs typeface="Calibri"/>
                <a:sym typeface="Calibri"/>
              </a:endParaRPr>
            </a:p>
          </p:txBody>
        </p:sp>
        <p:sp>
          <p:nvSpPr>
            <p:cNvPr id="531" name="Google Shape;531;p41"/>
            <p:cNvSpPr/>
            <p:nvPr/>
          </p:nvSpPr>
          <p:spPr>
            <a:xfrm>
              <a:off x="0" y="1433766"/>
              <a:ext cx="7467600" cy="252000"/>
            </a:xfrm>
            <a:prstGeom prst="rect">
              <a:avLst/>
            </a:prstGeom>
            <a:solidFill>
              <a:schemeClr val="lt1">
                <a:alpha val="89803"/>
              </a:schemeClr>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1"/>
            <p:cNvSpPr/>
            <p:nvPr/>
          </p:nvSpPr>
          <p:spPr>
            <a:xfrm>
              <a:off x="1026202" y="796565"/>
              <a:ext cx="5222215" cy="784801"/>
            </a:xfrm>
            <a:prstGeom prst="roundRect">
              <a:avLst>
                <a:gd fmla="val 16667" name="adj"/>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1"/>
            <p:cNvSpPr txBox="1"/>
            <p:nvPr/>
          </p:nvSpPr>
          <p:spPr>
            <a:xfrm>
              <a:off x="1064513" y="834876"/>
              <a:ext cx="5145593" cy="708179"/>
            </a:xfrm>
            <a:prstGeom prst="rect">
              <a:avLst/>
            </a:prstGeom>
            <a:noFill/>
            <a:ln>
              <a:noFill/>
            </a:ln>
          </p:spPr>
          <p:txBody>
            <a:bodyPr anchorCtr="0" anchor="ctr" bIns="0" lIns="197575" spcFirstLastPara="1" rIns="197575" wrap="square" tIns="0">
              <a:noAutofit/>
            </a:bodyPr>
            <a:lstStyle/>
            <a:p>
              <a:pPr indent="0" lvl="0" marL="0" marR="0" rtl="0" algn="l">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The console operations are used in software applications because these operations are easily controlled by the operating system. </a:t>
              </a:r>
              <a:endParaRPr b="0" i="0" sz="1400" u="none" cap="none" strike="noStrike">
                <a:solidFill>
                  <a:schemeClr val="lt1"/>
                </a:solidFill>
                <a:latin typeface="Calibri"/>
                <a:ea typeface="Calibri"/>
                <a:cs typeface="Calibri"/>
                <a:sym typeface="Calibri"/>
              </a:endParaRPr>
            </a:p>
          </p:txBody>
        </p:sp>
        <p:sp>
          <p:nvSpPr>
            <p:cNvPr id="534" name="Google Shape;534;p41"/>
            <p:cNvSpPr/>
            <p:nvPr/>
          </p:nvSpPr>
          <p:spPr>
            <a:xfrm>
              <a:off x="0" y="2503767"/>
              <a:ext cx="7467600" cy="252000"/>
            </a:xfrm>
            <a:prstGeom prst="rect">
              <a:avLst/>
            </a:prstGeom>
            <a:solidFill>
              <a:schemeClr val="lt1">
                <a:alpha val="89803"/>
              </a:schemeClr>
            </a:solidFill>
            <a:ln cap="flat" cmpd="sng" w="254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1"/>
            <p:cNvSpPr/>
            <p:nvPr/>
          </p:nvSpPr>
          <p:spPr>
            <a:xfrm>
              <a:off x="1020719" y="1739766"/>
              <a:ext cx="5222215" cy="911601"/>
            </a:xfrm>
            <a:prstGeom prst="roundRect">
              <a:avLst>
                <a:gd fmla="val 16667"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1"/>
            <p:cNvSpPr txBox="1"/>
            <p:nvPr/>
          </p:nvSpPr>
          <p:spPr>
            <a:xfrm>
              <a:off x="1065220" y="1784267"/>
              <a:ext cx="5133213" cy="822599"/>
            </a:xfrm>
            <a:prstGeom prst="rect">
              <a:avLst/>
            </a:prstGeom>
            <a:noFill/>
            <a:ln>
              <a:noFill/>
            </a:ln>
          </p:spPr>
          <p:txBody>
            <a:bodyPr anchorCtr="0" anchor="ctr" bIns="0" lIns="197575" spcFirstLastPara="1" rIns="197575" wrap="square" tIns="0">
              <a:noAutofit/>
            </a:bodyPr>
            <a:lstStyle/>
            <a:p>
              <a:pPr indent="0" lvl="0" marL="0" marR="0" rtl="0" algn="l">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This is because console operations are dependent on the input and output devices of the computer system.</a:t>
              </a:r>
              <a:endParaRPr b="0" i="0" sz="1400" u="none" cap="none" strike="noStrike">
                <a:solidFill>
                  <a:schemeClr val="lt1"/>
                </a:solidFill>
                <a:latin typeface="Calibri"/>
                <a:ea typeface="Calibri"/>
                <a:cs typeface="Calibri"/>
                <a:sym typeface="Calibri"/>
              </a:endParaRPr>
            </a:p>
          </p:txBody>
        </p:sp>
        <p:sp>
          <p:nvSpPr>
            <p:cNvPr id="537" name="Google Shape;537;p41"/>
            <p:cNvSpPr/>
            <p:nvPr/>
          </p:nvSpPr>
          <p:spPr>
            <a:xfrm>
              <a:off x="0" y="3274967"/>
              <a:ext cx="7467600" cy="252000"/>
            </a:xfrm>
            <a:prstGeom prst="rect">
              <a:avLst/>
            </a:prstGeom>
            <a:solidFill>
              <a:schemeClr val="lt1">
                <a:alpha val="89803"/>
              </a:schemeClr>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1"/>
            <p:cNvSpPr/>
            <p:nvPr/>
          </p:nvSpPr>
          <p:spPr>
            <a:xfrm>
              <a:off x="1021089" y="2809767"/>
              <a:ext cx="5227320" cy="612799"/>
            </a:xfrm>
            <a:prstGeom prst="roundRect">
              <a:avLst>
                <a:gd fmla="val 16667"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1"/>
            <p:cNvSpPr txBox="1"/>
            <p:nvPr/>
          </p:nvSpPr>
          <p:spPr>
            <a:xfrm>
              <a:off x="1051003" y="2839681"/>
              <a:ext cx="5167492" cy="552971"/>
            </a:xfrm>
            <a:prstGeom prst="rect">
              <a:avLst/>
            </a:prstGeom>
            <a:noFill/>
            <a:ln>
              <a:noFill/>
            </a:ln>
          </p:spPr>
          <p:txBody>
            <a:bodyPr anchorCtr="0" anchor="ctr" bIns="0" lIns="197575" spcFirstLastPara="1" rIns="197575" wrap="square" tIns="0">
              <a:noAutofit/>
            </a:bodyPr>
            <a:lstStyle/>
            <a:p>
              <a:pPr indent="0" lvl="0" marL="0" marR="0" rtl="0" algn="l">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A console application is one that performs operations at the command prompt. </a:t>
              </a:r>
              <a:endParaRPr b="0" i="0" sz="1400" u="none" cap="none" strike="noStrike">
                <a:solidFill>
                  <a:schemeClr val="lt1"/>
                </a:solidFill>
                <a:latin typeface="Calibri"/>
                <a:ea typeface="Calibri"/>
                <a:cs typeface="Calibri"/>
                <a:sym typeface="Calibri"/>
              </a:endParaRPr>
            </a:p>
          </p:txBody>
        </p:sp>
        <p:sp>
          <p:nvSpPr>
            <p:cNvPr id="540" name="Google Shape;540;p41"/>
            <p:cNvSpPr/>
            <p:nvPr/>
          </p:nvSpPr>
          <p:spPr>
            <a:xfrm>
              <a:off x="0" y="4403234"/>
              <a:ext cx="7467600" cy="252000"/>
            </a:xfrm>
            <a:prstGeom prst="rect">
              <a:avLst/>
            </a:prstGeom>
            <a:solidFill>
              <a:schemeClr val="lt1">
                <a:alpha val="89803"/>
              </a:schemeClr>
            </a:solidFill>
            <a:ln cap="flat" cmpd="sng" w="254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a:off x="1020719" y="3580967"/>
              <a:ext cx="5222215" cy="969867"/>
            </a:xfrm>
            <a:prstGeom prst="roundRect">
              <a:avLst>
                <a:gd fmla="val 16667" name="adj"/>
              </a:avLst>
            </a:prstGeom>
            <a:solidFill>
              <a:schemeClr val="accent6"/>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1"/>
            <p:cNvSpPr txBox="1"/>
            <p:nvPr/>
          </p:nvSpPr>
          <p:spPr>
            <a:xfrm>
              <a:off x="1068064" y="3628312"/>
              <a:ext cx="5127525" cy="875177"/>
            </a:xfrm>
            <a:prstGeom prst="rect">
              <a:avLst/>
            </a:prstGeom>
            <a:noFill/>
            <a:ln>
              <a:noFill/>
            </a:ln>
          </p:spPr>
          <p:txBody>
            <a:bodyPr anchorCtr="0" anchor="ctr" bIns="0" lIns="197575" spcFirstLastPara="1" rIns="197575" wrap="square" tIns="0">
              <a:noAutofit/>
            </a:bodyPr>
            <a:lstStyle/>
            <a:p>
              <a:pPr indent="0" lvl="0" marL="0" marR="0" rtl="0" algn="l">
                <a:lnSpc>
                  <a:spcPct val="90000"/>
                </a:lnSpc>
                <a:spcBef>
                  <a:spcPts val="0"/>
                </a:spcBef>
                <a:spcAft>
                  <a:spcPts val="0"/>
                </a:spcAft>
                <a:buClr>
                  <a:schemeClr val="lt1"/>
                </a:buClr>
                <a:buSzPts val="1400"/>
                <a:buFont typeface="Calibri"/>
                <a:buNone/>
              </a:pPr>
              <a:r>
                <a:rPr b="0" i="0" lang="en-US" sz="1400" u="none" cap="none" strike="noStrike">
                  <a:solidFill>
                    <a:schemeClr val="lt1"/>
                  </a:solidFill>
                  <a:latin typeface="Calibri"/>
                  <a:ea typeface="Calibri"/>
                  <a:cs typeface="Calibri"/>
                  <a:sym typeface="Calibri"/>
                </a:rPr>
                <a:t>All console applications consist of three streams, which are a series of bytes. These streams are attached to the input and output devices of the computer system and they handle the input and output operations.</a:t>
              </a:r>
              <a:endParaRPr b="0" i="0" sz="1400" u="none" cap="none" strike="noStrike">
                <a:solidFill>
                  <a:schemeClr val="lt1"/>
                </a:solidFill>
                <a:latin typeface="Calibri"/>
                <a:ea typeface="Calibri"/>
                <a:cs typeface="Calibri"/>
                <a:sym typeface="Calibri"/>
              </a:endParaRPr>
            </a:p>
          </p:txBody>
        </p:sp>
      </p:grpSp>
      <p:sp>
        <p:nvSpPr>
          <p:cNvPr id="543" name="Google Shape;543;p41"/>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2"/>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Console Operations 2-2</a:t>
            </a:r>
            <a:endParaRPr>
              <a:latin typeface="Arial"/>
              <a:ea typeface="Arial"/>
              <a:cs typeface="Arial"/>
              <a:sym typeface="Arial"/>
            </a:endParaRPr>
          </a:p>
        </p:txBody>
      </p:sp>
      <p:sp>
        <p:nvSpPr>
          <p:cNvPr id="550" name="Google Shape;550;p42"/>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551" name="Google Shape;551;p42"/>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552" name="Google Shape;552;p42"/>
          <p:cNvSpPr txBox="1"/>
          <p:nvPr/>
        </p:nvSpPr>
        <p:spPr>
          <a:xfrm>
            <a:off x="1752600" y="758826"/>
            <a:ext cx="8229600" cy="54895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4E4C"/>
              </a:buClr>
              <a:buSzPts val="1200"/>
              <a:buFont typeface="Noto Sans Symbols"/>
              <a:buChar char="◆"/>
            </a:pPr>
            <a:r>
              <a:rPr b="0" i="0" lang="en-US" sz="2400" u="none" cap="none" strike="noStrike">
                <a:solidFill>
                  <a:schemeClr val="dk1"/>
                </a:solidFill>
                <a:latin typeface="Calibri"/>
                <a:ea typeface="Calibri"/>
                <a:cs typeface="Calibri"/>
                <a:sym typeface="Calibri"/>
              </a:rPr>
              <a:t>The three streams are as follows:</a:t>
            </a:r>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1" i="0" sz="2400" u="none" cap="none" strike="noStrike">
              <a:solidFill>
                <a:schemeClr val="dk1"/>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1" i="0" sz="2400" u="none" cap="none" strike="noStrike">
              <a:solidFill>
                <a:schemeClr val="dk1"/>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p:txBody>
      </p:sp>
      <p:grpSp>
        <p:nvGrpSpPr>
          <p:cNvPr id="553" name="Google Shape;553;p42"/>
          <p:cNvGrpSpPr/>
          <p:nvPr/>
        </p:nvGrpSpPr>
        <p:grpSpPr>
          <a:xfrm>
            <a:off x="3048000" y="1397000"/>
            <a:ext cx="6096000" cy="4063998"/>
            <a:chOff x="0" y="0"/>
            <a:chExt cx="6096000" cy="4063998"/>
          </a:xfrm>
        </p:grpSpPr>
        <p:sp>
          <p:nvSpPr>
            <p:cNvPr id="554" name="Google Shape;554;p42"/>
            <p:cNvSpPr/>
            <p:nvPr/>
          </p:nvSpPr>
          <p:spPr>
            <a:xfrm>
              <a:off x="2438400" y="0"/>
              <a:ext cx="3657600" cy="1269999"/>
            </a:xfrm>
            <a:prstGeom prst="rightArrow">
              <a:avLst>
                <a:gd fmla="val 75000" name="adj1"/>
                <a:gd fmla="val 50000" name="adj2"/>
              </a:avLst>
            </a:prstGeom>
            <a:solidFill>
              <a:srgbClr val="CCD3EA">
                <a:alpha val="89803"/>
              </a:srgbClr>
            </a:solidFill>
            <a:ln cap="flat" cmpd="sng" w="25400">
              <a:solidFill>
                <a:srgbClr val="CCD3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2"/>
            <p:cNvSpPr txBox="1"/>
            <p:nvPr/>
          </p:nvSpPr>
          <p:spPr>
            <a:xfrm>
              <a:off x="2438400" y="158750"/>
              <a:ext cx="3181350" cy="952499"/>
            </a:xfrm>
            <a:prstGeom prst="rect">
              <a:avLst/>
            </a:prstGeom>
            <a:noFill/>
            <a:ln>
              <a:noFill/>
            </a:ln>
          </p:spPr>
          <p:txBody>
            <a:bodyPr anchorCtr="0" anchor="t" bIns="10150" lIns="10150" spcFirstLastPara="1" rIns="10150" wrap="square" tIns="10150">
              <a:noAutofit/>
            </a:bodyPr>
            <a:lstStyle/>
            <a:p>
              <a:pPr indent="-171450" lvl="1" marL="171450" marR="0" rtl="0" algn="l">
                <a:lnSpc>
                  <a:spcPct val="90000"/>
                </a:lnSpc>
                <a:spcBef>
                  <a:spcPts val="0"/>
                </a:spcBef>
                <a:spcAft>
                  <a:spcPts val="0"/>
                </a:spcAft>
                <a:buClr>
                  <a:srgbClr val="000000"/>
                </a:buClr>
                <a:buSzPts val="1600"/>
                <a:buFont typeface="Calibri"/>
                <a:buChar char="•"/>
              </a:pPr>
              <a:r>
                <a:rPr b="0" i="0" lang="en-US" sz="1600" u="none" cap="none" strike="noStrike">
                  <a:solidFill>
                    <a:srgbClr val="000000"/>
                  </a:solidFill>
                  <a:latin typeface="Calibri"/>
                  <a:ea typeface="Calibri"/>
                  <a:cs typeface="Calibri"/>
                  <a:sym typeface="Calibri"/>
                </a:rPr>
                <a:t>The standard in stream takes the input and passes it to the console application for processing.</a:t>
              </a:r>
              <a:endParaRPr b="0" i="0" sz="1600" u="none" cap="none" strike="noStrike">
                <a:solidFill>
                  <a:srgbClr val="000000"/>
                </a:solidFill>
                <a:latin typeface="Calibri"/>
                <a:ea typeface="Calibri"/>
                <a:cs typeface="Calibri"/>
                <a:sym typeface="Calibri"/>
              </a:endParaRPr>
            </a:p>
          </p:txBody>
        </p:sp>
        <p:sp>
          <p:nvSpPr>
            <p:cNvPr id="556" name="Google Shape;556;p42"/>
            <p:cNvSpPr/>
            <p:nvPr/>
          </p:nvSpPr>
          <p:spPr>
            <a:xfrm>
              <a:off x="0" y="0"/>
              <a:ext cx="2438400" cy="1269999"/>
            </a:xfrm>
            <a:prstGeom prst="roundRect">
              <a:avLst>
                <a:gd fmla="val 16667"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2"/>
            <p:cNvSpPr txBox="1"/>
            <p:nvPr/>
          </p:nvSpPr>
          <p:spPr>
            <a:xfrm>
              <a:off x="61996" y="61996"/>
              <a:ext cx="2314408" cy="1146007"/>
            </a:xfrm>
            <a:prstGeom prst="rect">
              <a:avLst/>
            </a:prstGeom>
            <a:noFill/>
            <a:ln>
              <a:noFill/>
            </a:ln>
          </p:spPr>
          <p:txBody>
            <a:bodyPr anchorCtr="0" anchor="ctr" bIns="30475" lIns="60950" spcFirstLastPara="1" rIns="60950" wrap="square" tIns="30475">
              <a:noAutofit/>
            </a:bodyPr>
            <a:lstStyle/>
            <a:p>
              <a:pPr indent="0" lvl="0" marL="0" marR="0" rtl="0" algn="ctr">
                <a:lnSpc>
                  <a:spcPct val="9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Standard </a:t>
              </a:r>
              <a:r>
                <a:rPr b="1" i="0" lang="en-US" sz="1600" u="none" cap="none" strike="noStrike">
                  <a:solidFill>
                    <a:schemeClr val="lt1"/>
                  </a:solidFill>
                  <a:latin typeface="Courier New"/>
                  <a:ea typeface="Courier New"/>
                  <a:cs typeface="Courier New"/>
                  <a:sym typeface="Courier New"/>
                </a:rPr>
                <a:t>in</a:t>
              </a:r>
              <a:endParaRPr b="0" i="0" sz="1600" u="none" cap="none" strike="noStrike">
                <a:solidFill>
                  <a:schemeClr val="lt1"/>
                </a:solidFill>
                <a:latin typeface="Courier New"/>
                <a:ea typeface="Courier New"/>
                <a:cs typeface="Courier New"/>
                <a:sym typeface="Courier New"/>
              </a:endParaRPr>
            </a:p>
          </p:txBody>
        </p:sp>
        <p:sp>
          <p:nvSpPr>
            <p:cNvPr id="558" name="Google Shape;558;p42"/>
            <p:cNvSpPr/>
            <p:nvPr/>
          </p:nvSpPr>
          <p:spPr>
            <a:xfrm>
              <a:off x="2438400" y="1397000"/>
              <a:ext cx="3657600" cy="1269999"/>
            </a:xfrm>
            <a:prstGeom prst="rightArrow">
              <a:avLst>
                <a:gd fmla="val 75000" name="adj1"/>
                <a:gd fmla="val 50000" name="adj2"/>
              </a:avLst>
            </a:prstGeom>
            <a:solidFill>
              <a:srgbClr val="CBE5DE">
                <a:alpha val="89803"/>
              </a:srgbClr>
            </a:solidFill>
            <a:ln cap="flat" cmpd="sng" w="25400">
              <a:solidFill>
                <a:srgbClr val="CBE5DE">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2"/>
            <p:cNvSpPr txBox="1"/>
            <p:nvPr/>
          </p:nvSpPr>
          <p:spPr>
            <a:xfrm>
              <a:off x="2438400" y="1555750"/>
              <a:ext cx="3181350" cy="952499"/>
            </a:xfrm>
            <a:prstGeom prst="rect">
              <a:avLst/>
            </a:prstGeom>
            <a:noFill/>
            <a:ln>
              <a:noFill/>
            </a:ln>
          </p:spPr>
          <p:txBody>
            <a:bodyPr anchorCtr="0" anchor="t" bIns="10150" lIns="10150" spcFirstLastPara="1" rIns="10150" wrap="square" tIns="10150">
              <a:noAutofit/>
            </a:bodyPr>
            <a:lstStyle/>
            <a:p>
              <a:pPr indent="-171450" lvl="1" marL="171450" marR="0" rtl="0" algn="l">
                <a:lnSpc>
                  <a:spcPct val="90000"/>
                </a:lnSpc>
                <a:spcBef>
                  <a:spcPts val="0"/>
                </a:spcBef>
                <a:spcAft>
                  <a:spcPts val="0"/>
                </a:spcAft>
                <a:buClr>
                  <a:srgbClr val="000000"/>
                </a:buClr>
                <a:buSzPts val="1600"/>
                <a:buFont typeface="Calibri"/>
                <a:buChar char="•"/>
              </a:pPr>
              <a:r>
                <a:rPr b="0" i="0" lang="en-US" sz="1600" u="none" cap="none" strike="noStrike">
                  <a:solidFill>
                    <a:srgbClr val="000000"/>
                  </a:solidFill>
                  <a:latin typeface="Calibri"/>
                  <a:ea typeface="Calibri"/>
                  <a:cs typeface="Calibri"/>
                  <a:sym typeface="Calibri"/>
                </a:rPr>
                <a:t>The standard out stream displays the output on the monitor.</a:t>
              </a:r>
              <a:endParaRPr b="0" i="0" sz="1600" u="none" cap="none" strike="noStrike">
                <a:solidFill>
                  <a:srgbClr val="000000"/>
                </a:solidFill>
                <a:latin typeface="Calibri"/>
                <a:ea typeface="Calibri"/>
                <a:cs typeface="Calibri"/>
                <a:sym typeface="Calibri"/>
              </a:endParaRPr>
            </a:p>
          </p:txBody>
        </p:sp>
        <p:sp>
          <p:nvSpPr>
            <p:cNvPr id="560" name="Google Shape;560;p42"/>
            <p:cNvSpPr/>
            <p:nvPr/>
          </p:nvSpPr>
          <p:spPr>
            <a:xfrm>
              <a:off x="0" y="1397000"/>
              <a:ext cx="2438400" cy="1269999"/>
            </a:xfrm>
            <a:prstGeom prst="roundRect">
              <a:avLst>
                <a:gd fmla="val 16667" name="adj"/>
              </a:avLst>
            </a:prstGeom>
            <a:solidFill>
              <a:srgbClr val="44B78C"/>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2"/>
            <p:cNvSpPr txBox="1"/>
            <p:nvPr/>
          </p:nvSpPr>
          <p:spPr>
            <a:xfrm>
              <a:off x="61996" y="1458996"/>
              <a:ext cx="2314408" cy="1146007"/>
            </a:xfrm>
            <a:prstGeom prst="rect">
              <a:avLst/>
            </a:prstGeom>
            <a:noFill/>
            <a:ln>
              <a:noFill/>
            </a:ln>
          </p:spPr>
          <p:txBody>
            <a:bodyPr anchorCtr="0" anchor="ctr" bIns="30475" lIns="60950" spcFirstLastPara="1" rIns="60950" wrap="square" tIns="30475">
              <a:noAutofit/>
            </a:bodyPr>
            <a:lstStyle/>
            <a:p>
              <a:pPr indent="0" lvl="0" marL="0" marR="0" rtl="0" algn="ctr">
                <a:lnSpc>
                  <a:spcPct val="9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Standard </a:t>
              </a:r>
              <a:r>
                <a:rPr b="1" i="0" lang="en-US" sz="1600" u="none" cap="none" strike="noStrike">
                  <a:solidFill>
                    <a:schemeClr val="lt1"/>
                  </a:solidFill>
                  <a:latin typeface="Courier New"/>
                  <a:ea typeface="Courier New"/>
                  <a:cs typeface="Courier New"/>
                  <a:sym typeface="Courier New"/>
                </a:rPr>
                <a:t>out</a:t>
              </a:r>
              <a:endParaRPr b="0" i="0" sz="1600" u="none" cap="none" strike="noStrike">
                <a:solidFill>
                  <a:schemeClr val="lt1"/>
                </a:solidFill>
                <a:latin typeface="Courier New"/>
                <a:ea typeface="Courier New"/>
                <a:cs typeface="Courier New"/>
                <a:sym typeface="Courier New"/>
              </a:endParaRPr>
            </a:p>
          </p:txBody>
        </p:sp>
        <p:sp>
          <p:nvSpPr>
            <p:cNvPr id="562" name="Google Shape;562;p42"/>
            <p:cNvSpPr/>
            <p:nvPr/>
          </p:nvSpPr>
          <p:spPr>
            <a:xfrm>
              <a:off x="2438400" y="2793999"/>
              <a:ext cx="3657600" cy="1269999"/>
            </a:xfrm>
            <a:prstGeom prst="rightArrow">
              <a:avLst>
                <a:gd fmla="val 75000" name="adj1"/>
                <a:gd fmla="val 50000" name="adj2"/>
              </a:avLst>
            </a:prstGeom>
            <a:solidFill>
              <a:srgbClr val="D2E2CB">
                <a:alpha val="89803"/>
              </a:srgbClr>
            </a:solidFill>
            <a:ln cap="flat" cmpd="sng" w="25400">
              <a:solidFill>
                <a:srgbClr val="D2E2CB">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2"/>
            <p:cNvSpPr txBox="1"/>
            <p:nvPr/>
          </p:nvSpPr>
          <p:spPr>
            <a:xfrm>
              <a:off x="2438400" y="2952749"/>
              <a:ext cx="3181350" cy="952499"/>
            </a:xfrm>
            <a:prstGeom prst="rect">
              <a:avLst/>
            </a:prstGeom>
            <a:noFill/>
            <a:ln>
              <a:noFill/>
            </a:ln>
          </p:spPr>
          <p:txBody>
            <a:bodyPr anchorCtr="0" anchor="t" bIns="10150" lIns="10150" spcFirstLastPara="1" rIns="10150" wrap="square" tIns="10150">
              <a:noAutofit/>
            </a:bodyPr>
            <a:lstStyle/>
            <a:p>
              <a:pPr indent="-171450" lvl="1" marL="171450" marR="0" rtl="0" algn="l">
                <a:lnSpc>
                  <a:spcPct val="90000"/>
                </a:lnSpc>
                <a:spcBef>
                  <a:spcPts val="0"/>
                </a:spcBef>
                <a:spcAft>
                  <a:spcPts val="0"/>
                </a:spcAft>
                <a:buClr>
                  <a:srgbClr val="000000"/>
                </a:buClr>
                <a:buSzPts val="1600"/>
                <a:buFont typeface="Calibri"/>
                <a:buChar char="•"/>
              </a:pPr>
              <a:r>
                <a:rPr b="0" i="0" lang="en-US" sz="1600" u="none" cap="none" strike="noStrike">
                  <a:solidFill>
                    <a:srgbClr val="000000"/>
                  </a:solidFill>
                  <a:latin typeface="Calibri"/>
                  <a:ea typeface="Calibri"/>
                  <a:cs typeface="Calibri"/>
                  <a:sym typeface="Calibri"/>
                </a:rPr>
                <a:t>The standard err stream displays error </a:t>
              </a:r>
              <a:r>
                <a:rPr b="0" i="0" lang="en-US" sz="1700" u="none" cap="none" strike="noStrike">
                  <a:solidFill>
                    <a:srgbClr val="000000"/>
                  </a:solidFill>
                  <a:latin typeface="Calibri"/>
                  <a:ea typeface="Calibri"/>
                  <a:cs typeface="Calibri"/>
                  <a:sym typeface="Calibri"/>
                </a:rPr>
                <a:t>messages on the monitor.</a:t>
              </a:r>
              <a:endParaRPr b="0" i="0" sz="1700" u="none" cap="none" strike="noStrike">
                <a:solidFill>
                  <a:srgbClr val="000000"/>
                </a:solidFill>
                <a:latin typeface="Calibri"/>
                <a:ea typeface="Calibri"/>
                <a:cs typeface="Calibri"/>
                <a:sym typeface="Calibri"/>
              </a:endParaRPr>
            </a:p>
          </p:txBody>
        </p:sp>
        <p:sp>
          <p:nvSpPr>
            <p:cNvPr id="564" name="Google Shape;564;p42"/>
            <p:cNvSpPr/>
            <p:nvPr/>
          </p:nvSpPr>
          <p:spPr>
            <a:xfrm>
              <a:off x="0" y="2793999"/>
              <a:ext cx="2438400" cy="1269999"/>
            </a:xfrm>
            <a:prstGeom prst="roundRect">
              <a:avLst>
                <a:gd fmla="val 16667" name="adj"/>
              </a:avLst>
            </a:prstGeom>
            <a:solidFill>
              <a:srgbClr val="6FAA4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2"/>
            <p:cNvSpPr txBox="1"/>
            <p:nvPr/>
          </p:nvSpPr>
          <p:spPr>
            <a:xfrm>
              <a:off x="61996" y="2855995"/>
              <a:ext cx="2314408" cy="1146007"/>
            </a:xfrm>
            <a:prstGeom prst="rect">
              <a:avLst/>
            </a:prstGeom>
            <a:noFill/>
            <a:ln>
              <a:noFill/>
            </a:ln>
          </p:spPr>
          <p:txBody>
            <a:bodyPr anchorCtr="0" anchor="ctr" bIns="30475" lIns="60950" spcFirstLastPara="1" rIns="60950" wrap="square" tIns="30475">
              <a:noAutofit/>
            </a:bodyPr>
            <a:lstStyle/>
            <a:p>
              <a:pPr indent="0" lvl="0" marL="0" marR="0" rtl="0" algn="ctr">
                <a:lnSpc>
                  <a:spcPct val="9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Standard</a:t>
              </a:r>
              <a:r>
                <a:rPr b="1" i="0" lang="en-US" sz="1600" u="none" cap="none" strike="noStrike">
                  <a:solidFill>
                    <a:schemeClr val="lt1"/>
                  </a:solidFill>
                  <a:latin typeface="Arial"/>
                  <a:ea typeface="Arial"/>
                  <a:cs typeface="Arial"/>
                  <a:sym typeface="Arial"/>
                </a:rPr>
                <a:t> </a:t>
              </a:r>
              <a:r>
                <a:rPr b="1" i="0" lang="en-US" sz="1600" u="none" cap="none" strike="noStrike">
                  <a:solidFill>
                    <a:schemeClr val="lt1"/>
                  </a:solidFill>
                  <a:latin typeface="Courier New"/>
                  <a:ea typeface="Courier New"/>
                  <a:cs typeface="Courier New"/>
                  <a:sym typeface="Courier New"/>
                </a:rPr>
                <a:t>err</a:t>
              </a:r>
              <a:endParaRPr b="0" i="0" sz="1600" u="none" cap="none" strike="noStrike">
                <a:solidFill>
                  <a:schemeClr val="lt1"/>
                </a:solidFill>
                <a:latin typeface="Courier New"/>
                <a:ea typeface="Courier New"/>
                <a:cs typeface="Courier New"/>
                <a:sym typeface="Courier New"/>
              </a:endParaRPr>
            </a:p>
          </p:txBody>
        </p:sp>
      </p:grpSp>
      <p:sp>
        <p:nvSpPr>
          <p:cNvPr id="566" name="Google Shape;566;p42"/>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3"/>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Output Methods 1-3</a:t>
            </a:r>
            <a:endParaRPr>
              <a:latin typeface="Calibri"/>
              <a:ea typeface="Calibri"/>
              <a:cs typeface="Calibri"/>
              <a:sym typeface="Calibri"/>
            </a:endParaRPr>
          </a:p>
        </p:txBody>
      </p:sp>
      <p:sp>
        <p:nvSpPr>
          <p:cNvPr id="573" name="Google Shape;573;p43"/>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574" name="Google Shape;574;p43"/>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575" name="Google Shape;575;p43"/>
          <p:cNvSpPr txBox="1"/>
          <p:nvPr/>
        </p:nvSpPr>
        <p:spPr>
          <a:xfrm>
            <a:off x="1752600" y="758825"/>
            <a:ext cx="8915400" cy="4800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4E4C"/>
              </a:buClr>
              <a:buSzPts val="1100"/>
              <a:buFont typeface="Noto Sans Symbols"/>
              <a:buChar char="◆"/>
            </a:pPr>
            <a:r>
              <a:rPr b="0" i="0" lang="en-US" sz="2200" u="none" cap="none" strike="noStrike">
                <a:solidFill>
                  <a:schemeClr val="dk1"/>
                </a:solidFill>
                <a:latin typeface="Calibri"/>
                <a:ea typeface="Calibri"/>
                <a:cs typeface="Calibri"/>
                <a:sym typeface="Calibri"/>
              </a:rPr>
              <a:t>In C#, all console operations are handled by the </a:t>
            </a:r>
            <a:r>
              <a:rPr b="0" i="0" lang="en-US" sz="2200" u="none" cap="none" strike="noStrike">
                <a:solidFill>
                  <a:schemeClr val="dk1"/>
                </a:solidFill>
                <a:latin typeface="Courier New"/>
                <a:ea typeface="Courier New"/>
                <a:cs typeface="Courier New"/>
                <a:sym typeface="Courier New"/>
              </a:rPr>
              <a:t>Console</a:t>
            </a:r>
            <a:r>
              <a:rPr b="0" i="0" lang="en-US" sz="2200" u="none" cap="none" strike="noStrike">
                <a:solidFill>
                  <a:schemeClr val="dk1"/>
                </a:solidFill>
                <a:latin typeface="Calibri"/>
                <a:ea typeface="Calibri"/>
                <a:cs typeface="Calibri"/>
                <a:sym typeface="Calibri"/>
              </a:rPr>
              <a:t> class of the </a:t>
            </a:r>
            <a:r>
              <a:rPr b="0" i="0" lang="en-US" sz="2200" u="none" cap="none" strike="noStrike">
                <a:solidFill>
                  <a:schemeClr val="dk1"/>
                </a:solidFill>
                <a:latin typeface="Courier New"/>
                <a:ea typeface="Courier New"/>
                <a:cs typeface="Courier New"/>
                <a:sym typeface="Courier New"/>
              </a:rPr>
              <a:t>System</a:t>
            </a:r>
            <a:r>
              <a:rPr b="0" i="0" lang="en-US" sz="2200" u="none" cap="none" strike="noStrike">
                <a:solidFill>
                  <a:schemeClr val="dk1"/>
                </a:solidFill>
                <a:latin typeface="Calibri"/>
                <a:ea typeface="Calibri"/>
                <a:cs typeface="Calibri"/>
                <a:sym typeface="Calibri"/>
              </a:rPr>
              <a:t> namespace. </a:t>
            </a:r>
            <a:endParaRPr/>
          </a:p>
          <a:p>
            <a:pPr indent="-273050" lvl="0" marL="342900" marR="0" rtl="0" algn="l">
              <a:lnSpc>
                <a:spcPct val="100000"/>
              </a:lnSpc>
              <a:spcBef>
                <a:spcPts val="440"/>
              </a:spcBef>
              <a:spcAft>
                <a:spcPts val="0"/>
              </a:spcAft>
              <a:buClr>
                <a:srgbClr val="004E4C"/>
              </a:buClr>
              <a:buSzPts val="1100"/>
              <a:buFont typeface="Noto Sans Symbols"/>
              <a:buNone/>
            </a:pPr>
            <a:r>
              <a:t/>
            </a:r>
            <a:endParaRPr b="0" i="0" sz="2200" u="none" cap="none" strike="noStrike">
              <a:solidFill>
                <a:schemeClr val="dk1"/>
              </a:solidFill>
              <a:latin typeface="Calibri"/>
              <a:ea typeface="Calibri"/>
              <a:cs typeface="Calibri"/>
              <a:sym typeface="Calibri"/>
            </a:endParaRPr>
          </a:p>
          <a:p>
            <a:pPr indent="-342900" lvl="0" marL="342900" marR="0" rtl="0" algn="l">
              <a:lnSpc>
                <a:spcPct val="100000"/>
              </a:lnSpc>
              <a:spcBef>
                <a:spcPts val="440"/>
              </a:spcBef>
              <a:spcAft>
                <a:spcPts val="0"/>
              </a:spcAft>
              <a:buClr>
                <a:srgbClr val="004E4C"/>
              </a:buClr>
              <a:buSzPts val="1100"/>
              <a:buFont typeface="Noto Sans Symbols"/>
              <a:buChar char="◆"/>
            </a:pPr>
            <a:r>
              <a:rPr b="0" i="0" lang="en-US" sz="2200" u="none" cap="none" strike="noStrike">
                <a:solidFill>
                  <a:schemeClr val="dk1"/>
                </a:solidFill>
                <a:latin typeface="Calibri"/>
                <a:ea typeface="Calibri"/>
                <a:cs typeface="Calibri"/>
                <a:sym typeface="Calibri"/>
              </a:rPr>
              <a:t>A namespace is a collection of classes having similar functionalities.</a:t>
            </a:r>
            <a:endParaRPr/>
          </a:p>
          <a:p>
            <a:pPr indent="-273050" lvl="0" marL="342900" marR="0" rtl="0" algn="l">
              <a:lnSpc>
                <a:spcPct val="100000"/>
              </a:lnSpc>
              <a:spcBef>
                <a:spcPts val="440"/>
              </a:spcBef>
              <a:spcAft>
                <a:spcPts val="0"/>
              </a:spcAft>
              <a:buClr>
                <a:srgbClr val="004E4C"/>
              </a:buClr>
              <a:buSzPts val="1100"/>
              <a:buFont typeface="Noto Sans Symbols"/>
              <a:buNone/>
            </a:pPr>
            <a:r>
              <a:t/>
            </a:r>
            <a:endParaRPr b="0" i="0" sz="2200" u="none" cap="none" strike="noStrike">
              <a:solidFill>
                <a:schemeClr val="dk1"/>
              </a:solidFill>
              <a:latin typeface="Calibri"/>
              <a:ea typeface="Calibri"/>
              <a:cs typeface="Calibri"/>
              <a:sym typeface="Calibri"/>
            </a:endParaRPr>
          </a:p>
          <a:p>
            <a:pPr indent="-342900" lvl="0" marL="342900" marR="0" rtl="0" algn="l">
              <a:lnSpc>
                <a:spcPct val="100000"/>
              </a:lnSpc>
              <a:spcBef>
                <a:spcPts val="440"/>
              </a:spcBef>
              <a:spcAft>
                <a:spcPts val="0"/>
              </a:spcAft>
              <a:buClr>
                <a:srgbClr val="004E4C"/>
              </a:buClr>
              <a:buSzPts val="1100"/>
              <a:buFont typeface="Noto Sans Symbols"/>
              <a:buChar char="◆"/>
            </a:pPr>
            <a:r>
              <a:rPr b="0" i="0" lang="en-US" sz="2200" u="none" cap="none" strike="noStrike">
                <a:solidFill>
                  <a:schemeClr val="dk1"/>
                </a:solidFill>
                <a:latin typeface="Calibri"/>
                <a:ea typeface="Calibri"/>
                <a:cs typeface="Calibri"/>
                <a:sym typeface="Calibri"/>
              </a:rPr>
              <a:t>To write data on the console, you need the standard output stream, provided by the </a:t>
            </a:r>
            <a:r>
              <a:rPr b="0" i="0" lang="en-US" sz="2200" u="none" cap="none" strike="noStrike">
                <a:solidFill>
                  <a:schemeClr val="dk1"/>
                </a:solidFill>
                <a:latin typeface="Courier New"/>
                <a:ea typeface="Courier New"/>
                <a:cs typeface="Courier New"/>
                <a:sym typeface="Courier New"/>
              </a:rPr>
              <a:t>Console</a:t>
            </a:r>
            <a:r>
              <a:rPr b="0" i="0" lang="en-US" sz="2200" u="none" cap="none" strike="noStrike">
                <a:solidFill>
                  <a:schemeClr val="dk1"/>
                </a:solidFill>
                <a:latin typeface="Calibri"/>
                <a:ea typeface="Calibri"/>
                <a:cs typeface="Calibri"/>
                <a:sym typeface="Calibri"/>
              </a:rPr>
              <a:t> class. </a:t>
            </a:r>
            <a:endParaRPr/>
          </a:p>
          <a:p>
            <a:pPr indent="-273050" lvl="0" marL="342900" marR="0" rtl="0" algn="l">
              <a:lnSpc>
                <a:spcPct val="100000"/>
              </a:lnSpc>
              <a:spcBef>
                <a:spcPts val="440"/>
              </a:spcBef>
              <a:spcAft>
                <a:spcPts val="0"/>
              </a:spcAft>
              <a:buClr>
                <a:srgbClr val="004E4C"/>
              </a:buClr>
              <a:buSzPts val="1100"/>
              <a:buFont typeface="Noto Sans Symbols"/>
              <a:buNone/>
            </a:pPr>
            <a:r>
              <a:t/>
            </a:r>
            <a:endParaRPr b="0" i="0" sz="2200" u="none" cap="none" strike="noStrike">
              <a:solidFill>
                <a:schemeClr val="dk1"/>
              </a:solidFill>
              <a:latin typeface="Calibri"/>
              <a:ea typeface="Calibri"/>
              <a:cs typeface="Calibri"/>
              <a:sym typeface="Calibri"/>
            </a:endParaRPr>
          </a:p>
          <a:p>
            <a:pPr indent="-342900" lvl="0" marL="342900" marR="0" rtl="0" algn="l">
              <a:lnSpc>
                <a:spcPct val="100000"/>
              </a:lnSpc>
              <a:spcBef>
                <a:spcPts val="440"/>
              </a:spcBef>
              <a:spcAft>
                <a:spcPts val="0"/>
              </a:spcAft>
              <a:buClr>
                <a:srgbClr val="004E4C"/>
              </a:buClr>
              <a:buSzPts val="1100"/>
              <a:buFont typeface="Noto Sans Symbols"/>
              <a:buChar char="◆"/>
            </a:pPr>
            <a:r>
              <a:rPr b="0" i="0" lang="en-US" sz="2200" u="none" cap="none" strike="noStrike">
                <a:solidFill>
                  <a:schemeClr val="dk1"/>
                </a:solidFill>
                <a:latin typeface="Calibri"/>
                <a:ea typeface="Calibri"/>
                <a:cs typeface="Calibri"/>
                <a:sym typeface="Calibri"/>
              </a:rPr>
              <a:t>There are two output methods that write to the standard output stream as follows:</a:t>
            </a:r>
            <a:endParaRPr/>
          </a:p>
          <a:p>
            <a:pPr indent="-285750" lvl="1" marL="742950" marR="0" rtl="0" algn="l">
              <a:lnSpc>
                <a:spcPct val="90000"/>
              </a:lnSpc>
              <a:spcBef>
                <a:spcPts val="400"/>
              </a:spcBef>
              <a:spcAft>
                <a:spcPts val="0"/>
              </a:spcAft>
              <a:buClr>
                <a:srgbClr val="006666"/>
              </a:buClr>
              <a:buSzPts val="1000"/>
              <a:buFont typeface="Noto Sans Symbols"/>
              <a:buChar char="🞛"/>
            </a:pPr>
            <a:r>
              <a:rPr b="0" i="0" lang="en-US" sz="2000" u="none" cap="none" strike="noStrike">
                <a:solidFill>
                  <a:schemeClr val="dk1"/>
                </a:solidFill>
                <a:latin typeface="Courier New"/>
                <a:ea typeface="Courier New"/>
                <a:cs typeface="Courier New"/>
                <a:sym typeface="Courier New"/>
              </a:rPr>
              <a:t>Console.Write()</a:t>
            </a:r>
            <a:r>
              <a:rPr b="0" i="0" lang="en-US" sz="2000" u="none" cap="none" strike="noStrike">
                <a:solidFill>
                  <a:schemeClr val="dk1"/>
                </a:solidFill>
                <a:latin typeface="Calibri"/>
                <a:ea typeface="Calibri"/>
                <a:cs typeface="Calibri"/>
                <a:sym typeface="Calibri"/>
              </a:rPr>
              <a:t>:</a:t>
            </a:r>
            <a:r>
              <a:rPr b="0" i="0" lang="en-US" sz="1800" u="none" cap="none" strike="noStrike">
                <a:solidFill>
                  <a:schemeClr val="dk1"/>
                </a:solidFill>
                <a:latin typeface="Calibri"/>
                <a:ea typeface="Calibri"/>
                <a:cs typeface="Calibri"/>
                <a:sym typeface="Calibri"/>
              </a:rPr>
              <a:t> </a:t>
            </a:r>
            <a:r>
              <a:rPr b="0" i="0" lang="en-US" sz="2000" u="none" cap="none" strike="noStrike">
                <a:solidFill>
                  <a:schemeClr val="dk1"/>
                </a:solidFill>
                <a:latin typeface="Calibri"/>
                <a:ea typeface="Calibri"/>
                <a:cs typeface="Calibri"/>
                <a:sym typeface="Calibri"/>
              </a:rPr>
              <a:t>Writes any type of data.</a:t>
            </a:r>
            <a:endParaRPr/>
          </a:p>
          <a:p>
            <a:pPr indent="-285750" lvl="1" marL="742950" marR="0" rtl="0" algn="l">
              <a:lnSpc>
                <a:spcPct val="90000"/>
              </a:lnSpc>
              <a:spcBef>
                <a:spcPts val="400"/>
              </a:spcBef>
              <a:spcAft>
                <a:spcPts val="0"/>
              </a:spcAft>
              <a:buClr>
                <a:srgbClr val="006666"/>
              </a:buClr>
              <a:buSzPts val="1000"/>
              <a:buFont typeface="Noto Sans Symbols"/>
              <a:buChar char="🞛"/>
            </a:pPr>
            <a:r>
              <a:rPr b="0" i="0" lang="en-US" sz="2000" u="none" cap="none" strike="noStrike">
                <a:solidFill>
                  <a:schemeClr val="dk1"/>
                </a:solidFill>
                <a:latin typeface="Courier New"/>
                <a:ea typeface="Courier New"/>
                <a:cs typeface="Courier New"/>
                <a:sym typeface="Courier New"/>
              </a:rPr>
              <a:t>Console.WriteLine()</a:t>
            </a:r>
            <a:r>
              <a:rPr b="0" i="0" lang="en-US" sz="2000" u="none" cap="none" strike="noStrike">
                <a:solidFill>
                  <a:schemeClr val="dk1"/>
                </a:solidFill>
                <a:latin typeface="Calibri"/>
                <a:ea typeface="Calibri"/>
                <a:cs typeface="Calibri"/>
                <a:sym typeface="Calibri"/>
              </a:rPr>
              <a:t>:</a:t>
            </a:r>
            <a:r>
              <a:rPr b="0" i="0" lang="en-US" sz="1800" u="none" cap="none" strike="noStrike">
                <a:solidFill>
                  <a:schemeClr val="dk1"/>
                </a:solidFill>
                <a:latin typeface="Calibri"/>
                <a:ea typeface="Calibri"/>
                <a:cs typeface="Calibri"/>
                <a:sym typeface="Calibri"/>
              </a:rPr>
              <a:t> </a:t>
            </a:r>
            <a:r>
              <a:rPr b="0" i="0" lang="en-US" sz="2000" u="none" cap="none" strike="noStrike">
                <a:solidFill>
                  <a:schemeClr val="dk1"/>
                </a:solidFill>
                <a:latin typeface="Calibri"/>
                <a:ea typeface="Calibri"/>
                <a:cs typeface="Calibri"/>
                <a:sym typeface="Calibri"/>
              </a:rPr>
              <a:t>Writes any type of data and this data ends with a new line character in the standard output stream. This means any data after this line will appear on the new line.</a:t>
            </a:r>
            <a:endParaRPr/>
          </a:p>
          <a:p>
            <a:pPr indent="-222250" lvl="1" marL="742950" marR="0" rtl="0" algn="l">
              <a:lnSpc>
                <a:spcPct val="90000"/>
              </a:lnSpc>
              <a:spcBef>
                <a:spcPts val="400"/>
              </a:spcBef>
              <a:spcAft>
                <a:spcPts val="0"/>
              </a:spcAft>
              <a:buClr>
                <a:srgbClr val="006666"/>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p:txBody>
      </p:sp>
      <p:sp>
        <p:nvSpPr>
          <p:cNvPr id="576" name="Google Shape;576;p43"/>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4"/>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Output Methods 2-3</a:t>
            </a:r>
            <a:endParaRPr>
              <a:latin typeface="Calibri"/>
              <a:ea typeface="Calibri"/>
              <a:cs typeface="Calibri"/>
              <a:sym typeface="Calibri"/>
            </a:endParaRPr>
          </a:p>
        </p:txBody>
      </p:sp>
      <p:sp>
        <p:nvSpPr>
          <p:cNvPr id="583" name="Google Shape;583;p44"/>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584" name="Google Shape;584;p44"/>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585" name="Google Shape;585;p44"/>
          <p:cNvSpPr txBox="1"/>
          <p:nvPr/>
        </p:nvSpPr>
        <p:spPr>
          <a:xfrm>
            <a:off x="1752600" y="758825"/>
            <a:ext cx="8915400" cy="4800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The following syntax is used for the </a:t>
            </a:r>
            <a:r>
              <a:rPr b="0" i="0" lang="en-US" sz="2400" u="none" cap="none" strike="noStrike">
                <a:solidFill>
                  <a:srgbClr val="000000"/>
                </a:solidFill>
                <a:latin typeface="Arial"/>
                <a:ea typeface="Arial"/>
                <a:cs typeface="Arial"/>
                <a:sym typeface="Arial"/>
              </a:rPr>
              <a:t>Console.Write()</a:t>
            </a:r>
            <a:r>
              <a:rPr b="0" i="0" lang="en-US" sz="2400" u="none" cap="none" strike="noStrike">
                <a:solidFill>
                  <a:srgbClr val="000000"/>
                </a:solidFill>
                <a:latin typeface="Calibri"/>
                <a:ea typeface="Calibri"/>
                <a:cs typeface="Calibri"/>
                <a:sym typeface="Calibri"/>
              </a:rPr>
              <a:t> method, which allows you to display the information on the console window:</a:t>
            </a:r>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57150" lvl="0" marL="285750" marR="0" rtl="0" algn="l">
              <a:lnSpc>
                <a:spcPct val="100000"/>
              </a:lnSpc>
              <a:spcBef>
                <a:spcPts val="480"/>
              </a:spcBef>
              <a:spcAft>
                <a:spcPts val="0"/>
              </a:spcAft>
              <a:buClr>
                <a:srgbClr val="004E4C"/>
              </a:buClr>
              <a:buSzPts val="1200"/>
              <a:buFont typeface="Calibri"/>
              <a:buNone/>
            </a:pPr>
            <a:r>
              <a:rPr b="0" i="0" lang="en-US" sz="2400" u="none" cap="none" strike="noStrike">
                <a:solidFill>
                  <a:srgbClr val="000000"/>
                </a:solidFill>
                <a:latin typeface="Calibri"/>
                <a:ea typeface="Calibri"/>
                <a:cs typeface="Calibri"/>
                <a:sym typeface="Calibri"/>
              </a:rPr>
              <a:t>  where,</a:t>
            </a:r>
            <a:endParaRPr/>
          </a:p>
          <a:p>
            <a:pPr indent="-342900" lvl="2" marL="800100" marR="0" rtl="0" algn="l">
              <a:lnSpc>
                <a:spcPct val="10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Arial"/>
                <a:ea typeface="Arial"/>
                <a:cs typeface="Arial"/>
                <a:sym typeface="Arial"/>
              </a:rPr>
              <a:t>data</a:t>
            </a:r>
            <a:r>
              <a:rPr b="0" i="0" lang="en-US" sz="2000" u="none" cap="none" strike="noStrike">
                <a:solidFill>
                  <a:srgbClr val="000000"/>
                </a:solidFill>
                <a:latin typeface="Calibri"/>
                <a:ea typeface="Calibri"/>
                <a:cs typeface="Calibri"/>
                <a:sym typeface="Calibri"/>
              </a:rPr>
              <a:t>: Specifies strings or escape sequence characters enclosed in double quotes.</a:t>
            </a:r>
            <a:endParaRPr/>
          </a:p>
          <a:p>
            <a:pPr indent="-342900" lvl="2" marL="800100" marR="0" rtl="0" algn="l">
              <a:lnSpc>
                <a:spcPct val="10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Arial"/>
                <a:ea typeface="Arial"/>
                <a:cs typeface="Arial"/>
                <a:sym typeface="Arial"/>
              </a:rPr>
              <a:t>variables</a:t>
            </a:r>
            <a:r>
              <a:rPr b="0" i="0" lang="en-US" sz="2000" u="none" cap="none" strike="noStrike">
                <a:solidFill>
                  <a:srgbClr val="000000"/>
                </a:solidFill>
                <a:latin typeface="Calibri"/>
                <a:ea typeface="Calibri"/>
                <a:cs typeface="Calibri"/>
                <a:sym typeface="Calibri"/>
              </a:rPr>
              <a:t>: Specify variable names whose value should be displayed on the console.</a:t>
            </a:r>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p:txBody>
      </p:sp>
      <p:sp>
        <p:nvSpPr>
          <p:cNvPr id="586" name="Google Shape;586;p44"/>
          <p:cNvSpPr/>
          <p:nvPr/>
        </p:nvSpPr>
        <p:spPr>
          <a:xfrm>
            <a:off x="2286000" y="2708276"/>
            <a:ext cx="5943600" cy="415925"/>
          </a:xfrm>
          <a:prstGeom prst="rect">
            <a:avLst/>
          </a:prstGeom>
          <a:solidFill>
            <a:srgbClr val="FFFF00">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Courier New"/>
                <a:ea typeface="Courier New"/>
                <a:cs typeface="Courier New"/>
                <a:sym typeface="Courier New"/>
              </a:rPr>
              <a:t>Console.Write(“&lt;data&gt;” + variables);</a:t>
            </a:r>
            <a:endParaRPr/>
          </a:p>
        </p:txBody>
      </p:sp>
      <p:sp>
        <p:nvSpPr>
          <p:cNvPr id="587" name="Google Shape;587;p44"/>
          <p:cNvSpPr txBox="1"/>
          <p:nvPr/>
        </p:nvSpPr>
        <p:spPr>
          <a:xfrm>
            <a:off x="2209800" y="2114550"/>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Syntax</a:t>
            </a:r>
            <a:endParaRPr/>
          </a:p>
        </p:txBody>
      </p:sp>
      <p:sp>
        <p:nvSpPr>
          <p:cNvPr id="588" name="Google Shape;588;p44"/>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45"/>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Output Methods 3-3</a:t>
            </a:r>
            <a:endParaRPr>
              <a:latin typeface="Arial"/>
              <a:ea typeface="Arial"/>
              <a:cs typeface="Arial"/>
              <a:sym typeface="Arial"/>
            </a:endParaRPr>
          </a:p>
        </p:txBody>
      </p:sp>
      <p:sp>
        <p:nvSpPr>
          <p:cNvPr id="595" name="Google Shape;595;p45"/>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596" name="Google Shape;596;p45"/>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597" name="Google Shape;597;p45"/>
          <p:cNvSpPr txBox="1"/>
          <p:nvPr/>
        </p:nvSpPr>
        <p:spPr>
          <a:xfrm>
            <a:off x="1752600" y="758826"/>
            <a:ext cx="8915400" cy="55657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4E4C"/>
              </a:buClr>
              <a:buSzPts val="800"/>
              <a:buFont typeface="Noto Sans Symbols"/>
              <a:buChar char="◆"/>
            </a:pPr>
            <a:r>
              <a:rPr b="0" i="0" lang="en-US" sz="1600" u="none" cap="none" strike="noStrike">
                <a:solidFill>
                  <a:srgbClr val="000000"/>
                </a:solidFill>
                <a:latin typeface="Calibri"/>
                <a:ea typeface="Calibri"/>
                <a:cs typeface="Calibri"/>
                <a:sym typeface="Calibri"/>
              </a:rPr>
              <a:t>The following syntax is used for the </a:t>
            </a:r>
            <a:r>
              <a:rPr b="0" i="0" lang="en-US" sz="1600" u="none" cap="none" strike="noStrike">
                <a:solidFill>
                  <a:srgbClr val="000000"/>
                </a:solidFill>
                <a:latin typeface="Arial"/>
                <a:ea typeface="Arial"/>
                <a:cs typeface="Arial"/>
                <a:sym typeface="Arial"/>
              </a:rPr>
              <a:t>Console.WriteLine()</a:t>
            </a:r>
            <a:r>
              <a:rPr b="0" i="0" lang="en-US" sz="1600" u="none" cap="none" strike="noStrike">
                <a:solidFill>
                  <a:srgbClr val="000000"/>
                </a:solidFill>
                <a:latin typeface="Calibri"/>
                <a:ea typeface="Calibri"/>
                <a:cs typeface="Calibri"/>
                <a:sym typeface="Calibri"/>
              </a:rPr>
              <a:t> method, which allows you to display the information on a new line in the console window:</a:t>
            </a:r>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342900" lvl="0" marL="342900" marR="0" rtl="0" algn="l">
              <a:lnSpc>
                <a:spcPct val="100000"/>
              </a:lnSpc>
              <a:spcBef>
                <a:spcPts val="320"/>
              </a:spcBef>
              <a:spcAft>
                <a:spcPts val="0"/>
              </a:spcAft>
              <a:buClr>
                <a:srgbClr val="004E4C"/>
              </a:buClr>
              <a:buSzPts val="800"/>
              <a:buFont typeface="Noto Sans Symbols"/>
              <a:buChar char="◆"/>
            </a:pPr>
            <a:r>
              <a:rPr b="0" i="0" lang="en-US" sz="1600" u="none" cap="none" strike="noStrike">
                <a:solidFill>
                  <a:srgbClr val="000000"/>
                </a:solidFill>
                <a:latin typeface="Calibri"/>
                <a:ea typeface="Calibri"/>
                <a:cs typeface="Calibri"/>
                <a:sym typeface="Calibri"/>
              </a:rPr>
              <a:t>The following code shows the difference between the </a:t>
            </a:r>
            <a:r>
              <a:rPr b="0" i="0" lang="en-US" sz="1600" u="none" cap="none" strike="noStrike">
                <a:solidFill>
                  <a:srgbClr val="000000"/>
                </a:solidFill>
                <a:latin typeface="Arial"/>
                <a:ea typeface="Arial"/>
                <a:cs typeface="Arial"/>
                <a:sym typeface="Arial"/>
              </a:rPr>
              <a:t>Console.Write()</a:t>
            </a:r>
            <a:r>
              <a:rPr b="0" i="0" lang="en-US" sz="1600" u="none" cap="none" strike="noStrike">
                <a:solidFill>
                  <a:srgbClr val="000000"/>
                </a:solidFill>
                <a:latin typeface="Calibri"/>
                <a:ea typeface="Calibri"/>
                <a:cs typeface="Calibri"/>
                <a:sym typeface="Calibri"/>
              </a:rPr>
              <a:t> and </a:t>
            </a:r>
            <a:r>
              <a:rPr b="0" i="0" lang="en-US" sz="1600" u="none" cap="none" strike="noStrike">
                <a:solidFill>
                  <a:srgbClr val="000000"/>
                </a:solidFill>
                <a:latin typeface="Arial"/>
                <a:ea typeface="Arial"/>
                <a:cs typeface="Arial"/>
                <a:sym typeface="Arial"/>
              </a:rPr>
              <a:t>Console.WriteLine()</a:t>
            </a:r>
            <a:r>
              <a:rPr b="0" i="0" lang="en-US" sz="1600" u="none" cap="none" strike="noStrike">
                <a:solidFill>
                  <a:srgbClr val="000000"/>
                </a:solidFill>
                <a:latin typeface="Calibri"/>
                <a:ea typeface="Calibri"/>
                <a:cs typeface="Calibri"/>
                <a:sym typeface="Calibri"/>
              </a:rPr>
              <a:t> methods:</a:t>
            </a:r>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320"/>
              </a:spcBef>
              <a:spcAft>
                <a:spcPts val="0"/>
              </a:spcAft>
              <a:buClr>
                <a:srgbClr val="004E4C"/>
              </a:buClr>
              <a:buSzPts val="800"/>
              <a:buFont typeface="Calibri"/>
              <a:buNone/>
            </a:pPr>
            <a:r>
              <a:rPr b="0" i="0" lang="en-US" sz="1600" u="none" cap="none" strike="noStrike">
                <a:solidFill>
                  <a:srgbClr val="000000"/>
                </a:solidFill>
                <a:latin typeface="Calibri"/>
                <a:ea typeface="Calibri"/>
                <a:cs typeface="Calibri"/>
                <a:sym typeface="Calibri"/>
              </a:rPr>
              <a:t> </a:t>
            </a:r>
            <a:endParaRPr/>
          </a:p>
          <a:p>
            <a:pPr indent="0" lvl="2" marL="2286000" marR="0" rtl="0" algn="l">
              <a:lnSpc>
                <a:spcPct val="100000"/>
              </a:lnSpc>
              <a:spcBef>
                <a:spcPts val="320"/>
              </a:spcBef>
              <a:spcAft>
                <a:spcPts val="0"/>
              </a:spcAft>
              <a:buClr>
                <a:srgbClr val="004E4C"/>
              </a:buClr>
              <a:buSzPts val="800"/>
              <a:buFont typeface="Arial"/>
              <a:buNone/>
            </a:pPr>
            <a:r>
              <a:rPr b="0" i="0" lang="en-US" sz="1600" u="none" cap="none" strike="noStrike">
                <a:solidFill>
                  <a:srgbClr val="000000"/>
                </a:solidFill>
                <a:latin typeface="Arial"/>
                <a:ea typeface="Arial"/>
                <a:cs typeface="Arial"/>
                <a:sym typeface="Arial"/>
              </a:rPr>
              <a:t>C# is a powerful programming language</a:t>
            </a:r>
            <a:endParaRPr/>
          </a:p>
          <a:p>
            <a:pPr indent="0" lvl="2" marL="2286000" marR="0" rtl="0" algn="l">
              <a:lnSpc>
                <a:spcPct val="100000"/>
              </a:lnSpc>
              <a:spcBef>
                <a:spcPts val="320"/>
              </a:spcBef>
              <a:spcAft>
                <a:spcPts val="0"/>
              </a:spcAft>
              <a:buClr>
                <a:srgbClr val="004E4C"/>
              </a:buClr>
              <a:buSzPts val="800"/>
              <a:buFont typeface="Arial"/>
              <a:buNone/>
            </a:pPr>
            <a:r>
              <a:rPr b="0" i="0" lang="en-US" sz="1600" u="none" cap="none" strike="noStrike">
                <a:solidFill>
                  <a:srgbClr val="000000"/>
                </a:solidFill>
                <a:latin typeface="Arial"/>
                <a:ea typeface="Arial"/>
                <a:cs typeface="Arial"/>
                <a:sym typeface="Arial"/>
              </a:rPr>
              <a:t>C# is a powerful</a:t>
            </a:r>
            <a:endParaRPr/>
          </a:p>
          <a:p>
            <a:pPr indent="0" lvl="2" marL="2286000" marR="0" rtl="0" algn="l">
              <a:lnSpc>
                <a:spcPct val="100000"/>
              </a:lnSpc>
              <a:spcBef>
                <a:spcPts val="320"/>
              </a:spcBef>
              <a:spcAft>
                <a:spcPts val="0"/>
              </a:spcAft>
              <a:buClr>
                <a:srgbClr val="004E4C"/>
              </a:buClr>
              <a:buSzPts val="800"/>
              <a:buFont typeface="Arial"/>
              <a:buNone/>
            </a:pPr>
            <a:r>
              <a:rPr b="0" i="0" lang="en-US" sz="1600" u="none" cap="none" strike="noStrike">
                <a:solidFill>
                  <a:srgbClr val="000000"/>
                </a:solidFill>
                <a:latin typeface="Arial"/>
                <a:ea typeface="Arial"/>
                <a:cs typeface="Arial"/>
                <a:sym typeface="Arial"/>
              </a:rPr>
              <a:t>programming language</a:t>
            </a:r>
            <a:endParaRPr/>
          </a:p>
          <a:p>
            <a:pPr indent="0" lvl="2" marL="2286000" marR="0" rtl="0" algn="l">
              <a:lnSpc>
                <a:spcPct val="100000"/>
              </a:lnSpc>
              <a:spcBef>
                <a:spcPts val="320"/>
              </a:spcBef>
              <a:spcAft>
                <a:spcPts val="0"/>
              </a:spcAft>
              <a:buClr>
                <a:srgbClr val="004E4C"/>
              </a:buClr>
              <a:buSzPts val="800"/>
              <a:buFont typeface="Arial"/>
              <a:buNone/>
            </a:pPr>
            <a:r>
              <a:rPr b="0" i="0" lang="en-US" sz="1600" u="none" cap="none" strike="noStrike">
                <a:solidFill>
                  <a:srgbClr val="000000"/>
                </a:solidFill>
                <a:latin typeface="Arial"/>
                <a:ea typeface="Arial"/>
                <a:cs typeface="Arial"/>
                <a:sym typeface="Arial"/>
              </a:rPr>
              <a:t>C# is a powerful programming language</a:t>
            </a:r>
            <a:endParaRPr/>
          </a:p>
          <a:p>
            <a:pPr indent="-342900" lvl="0" marL="342900" marR="0" rtl="0" algn="l">
              <a:lnSpc>
                <a:spcPct val="70000"/>
              </a:lnSpc>
              <a:spcBef>
                <a:spcPts val="320"/>
              </a:spcBef>
              <a:spcAft>
                <a:spcPts val="0"/>
              </a:spcAft>
              <a:buClr>
                <a:srgbClr val="10253F"/>
              </a:buClr>
              <a:buSzPts val="1600"/>
              <a:buFont typeface="Arial"/>
              <a:buNone/>
            </a:pPr>
            <a:r>
              <a:rPr b="0" i="0" lang="en-US" sz="1600" u="none" cap="none" strike="noStrike">
                <a:solidFill>
                  <a:srgbClr val="000000"/>
                </a:solidFill>
                <a:latin typeface="Arial"/>
                <a:ea typeface="Arial"/>
                <a:cs typeface="Arial"/>
                <a:sym typeface="Arial"/>
              </a:rPr>
              <a:t> </a:t>
            </a:r>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0" marL="3429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p:txBody>
      </p:sp>
      <p:sp>
        <p:nvSpPr>
          <p:cNvPr id="598" name="Google Shape;598;p45"/>
          <p:cNvSpPr/>
          <p:nvPr/>
        </p:nvSpPr>
        <p:spPr>
          <a:xfrm>
            <a:off x="2286000" y="1905001"/>
            <a:ext cx="5943600" cy="415925"/>
          </a:xfrm>
          <a:prstGeom prst="rect">
            <a:avLst/>
          </a:prstGeom>
          <a:solidFill>
            <a:srgbClr val="FFFF00">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Courier New"/>
                <a:ea typeface="Courier New"/>
                <a:cs typeface="Courier New"/>
                <a:sym typeface="Courier New"/>
              </a:rPr>
              <a:t>Console.WriteLine(“&lt;data&gt;” + variables);</a:t>
            </a:r>
            <a:endParaRPr/>
          </a:p>
        </p:txBody>
      </p:sp>
      <p:sp>
        <p:nvSpPr>
          <p:cNvPr id="599" name="Google Shape;599;p45"/>
          <p:cNvSpPr txBox="1"/>
          <p:nvPr/>
        </p:nvSpPr>
        <p:spPr>
          <a:xfrm>
            <a:off x="2286000" y="1501777"/>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Syntax</a:t>
            </a:r>
            <a:endParaRPr/>
          </a:p>
        </p:txBody>
      </p:sp>
      <p:sp>
        <p:nvSpPr>
          <p:cNvPr id="600" name="Google Shape;600;p45"/>
          <p:cNvSpPr txBox="1"/>
          <p:nvPr/>
        </p:nvSpPr>
        <p:spPr>
          <a:xfrm>
            <a:off x="2286000" y="3144838"/>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601" name="Google Shape;601;p45"/>
          <p:cNvSpPr txBox="1"/>
          <p:nvPr/>
        </p:nvSpPr>
        <p:spPr>
          <a:xfrm>
            <a:off x="2286000" y="3544889"/>
            <a:ext cx="7010400" cy="1247775"/>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Console.WriteLine(“C# is a powerful programming language”);</a:t>
            </a:r>
            <a:endParaRPr/>
          </a:p>
          <a:p>
            <a:pPr indent="0" lvl="0"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Console.WriteLine(“C# is a powerful”);</a:t>
            </a:r>
            <a:endParaRPr/>
          </a:p>
          <a:p>
            <a:pPr indent="0" lvl="0"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Console.WriteLine(“programming language”);</a:t>
            </a:r>
            <a:endParaRPr/>
          </a:p>
          <a:p>
            <a:pPr indent="0" lvl="0"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Console.Write(“C# is a powerful”);</a:t>
            </a:r>
            <a:endParaRPr/>
          </a:p>
          <a:p>
            <a:pPr indent="0" lvl="0"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Console.WriteLine(“ programming language”);</a:t>
            </a:r>
            <a:endParaRPr/>
          </a:p>
          <a:p>
            <a:pPr indent="0" lvl="0" marL="0" marR="0" rtl="0" algn="l">
              <a:lnSpc>
                <a:spcPct val="70000"/>
              </a:lnSpc>
              <a:spcBef>
                <a:spcPts val="900"/>
              </a:spcBef>
              <a:spcAft>
                <a:spcPts val="0"/>
              </a:spcAft>
              <a:buClr>
                <a:schemeClr val="dk1"/>
              </a:buClr>
              <a:buSzPts val="1800"/>
              <a:buFont typeface="Noto Sans Symbols"/>
              <a:buNone/>
            </a:pPr>
            <a:r>
              <a:t/>
            </a:r>
            <a:endParaRPr b="0" i="0" sz="1800" u="none" cap="none" strike="noStrike">
              <a:solidFill>
                <a:schemeClr val="dk1"/>
              </a:solidFill>
              <a:latin typeface="Courier New"/>
              <a:ea typeface="Courier New"/>
              <a:cs typeface="Courier New"/>
              <a:sym typeface="Courier New"/>
            </a:endParaRPr>
          </a:p>
        </p:txBody>
      </p:sp>
      <p:sp>
        <p:nvSpPr>
          <p:cNvPr id="602" name="Google Shape;602;p45"/>
          <p:cNvSpPr txBox="1"/>
          <p:nvPr/>
        </p:nvSpPr>
        <p:spPr>
          <a:xfrm>
            <a:off x="2286000" y="5421223"/>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sp>
        <p:nvSpPr>
          <p:cNvPr id="603" name="Google Shape;603;p45"/>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46"/>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Placeholders </a:t>
            </a:r>
            <a:endParaRPr>
              <a:latin typeface="Calibri"/>
              <a:ea typeface="Calibri"/>
              <a:cs typeface="Calibri"/>
              <a:sym typeface="Calibri"/>
            </a:endParaRPr>
          </a:p>
        </p:txBody>
      </p:sp>
      <p:sp>
        <p:nvSpPr>
          <p:cNvPr id="610" name="Google Shape;610;p46"/>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611" name="Google Shape;611;p46"/>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612" name="Google Shape;612;p46"/>
          <p:cNvSpPr txBox="1"/>
          <p:nvPr/>
        </p:nvSpPr>
        <p:spPr>
          <a:xfrm>
            <a:off x="1752600" y="758826"/>
            <a:ext cx="8915400" cy="56419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The </a:t>
            </a:r>
            <a:r>
              <a:rPr b="0" i="0" lang="en-US" sz="1800" u="none" cap="none" strike="noStrike">
                <a:solidFill>
                  <a:schemeClr val="dk1"/>
                </a:solidFill>
                <a:latin typeface="Courier New"/>
                <a:ea typeface="Courier New"/>
                <a:cs typeface="Courier New"/>
                <a:sym typeface="Courier New"/>
              </a:rPr>
              <a:t>WriteLine()</a:t>
            </a:r>
            <a:r>
              <a:rPr b="0" i="0" lang="en-US" sz="1800" u="none" cap="none" strike="noStrike">
                <a:solidFill>
                  <a:schemeClr val="dk1"/>
                </a:solidFill>
                <a:latin typeface="Calibri"/>
                <a:ea typeface="Calibri"/>
                <a:cs typeface="Calibri"/>
                <a:sym typeface="Calibri"/>
              </a:rPr>
              <a:t> and </a:t>
            </a:r>
            <a:r>
              <a:rPr b="0" i="0" lang="en-US" sz="1800" u="none" cap="none" strike="noStrike">
                <a:solidFill>
                  <a:schemeClr val="dk1"/>
                </a:solidFill>
                <a:latin typeface="Courier New"/>
                <a:ea typeface="Courier New"/>
                <a:cs typeface="Courier New"/>
                <a:sym typeface="Courier New"/>
              </a:rPr>
              <a:t>Write()</a:t>
            </a:r>
            <a:r>
              <a:rPr b="0" i="0" lang="en-US" sz="1800" u="none" cap="none" strike="noStrike">
                <a:solidFill>
                  <a:schemeClr val="dk1"/>
                </a:solidFill>
                <a:latin typeface="Calibri"/>
                <a:ea typeface="Calibri"/>
                <a:cs typeface="Calibri"/>
                <a:sym typeface="Calibri"/>
              </a:rPr>
              <a:t> methods accept a list of parameters to format text before displaying the output. </a:t>
            </a:r>
            <a:endParaRPr/>
          </a:p>
          <a:p>
            <a:pPr indent="-298450" lvl="0" marL="457200" rtl="0" algn="l">
              <a:spcBef>
                <a:spcPts val="440"/>
              </a:spcBef>
              <a:spcAft>
                <a:spcPts val="0"/>
              </a:spcAft>
              <a:buClr>
                <a:srgbClr val="004E4C"/>
              </a:buClr>
              <a:buSzPts val="1100"/>
              <a:buFont typeface="Noto Sans Symbols"/>
              <a:buChar char="◆"/>
            </a:pPr>
            <a:r>
              <a:rPr lang="en-US" sz="2200">
                <a:solidFill>
                  <a:schemeClr val="dk1"/>
                </a:solidFill>
                <a:latin typeface="Calibri"/>
                <a:ea typeface="Calibri"/>
                <a:cs typeface="Calibri"/>
                <a:sym typeface="Calibri"/>
              </a:rPr>
              <a:t>A namespace is a collection of classes having similar functionalities.</a:t>
            </a:r>
            <a:endParaRPr>
              <a:solidFill>
                <a:schemeClr val="dk1"/>
              </a:solidFill>
            </a:endParaRPr>
          </a:p>
          <a:p>
            <a:pPr indent="-285750" lvl="0" marL="342900" marR="0" rtl="0" algn="l">
              <a:lnSpc>
                <a:spcPct val="100000"/>
              </a:lnSpc>
              <a:spcBef>
                <a:spcPts val="360"/>
              </a:spcBef>
              <a:spcAft>
                <a:spcPts val="0"/>
              </a:spcAft>
              <a:buClr>
                <a:srgbClr val="004E4C"/>
              </a:buClr>
              <a:buSzPts val="900"/>
              <a:buFont typeface="Noto Sans Symbols"/>
              <a:buNone/>
            </a:pPr>
            <a:r>
              <a:t/>
            </a:r>
            <a:endParaRPr sz="1800">
              <a:solidFill>
                <a:schemeClr val="dk1"/>
              </a:solidFill>
              <a:latin typeface="Calibri"/>
              <a:ea typeface="Calibri"/>
              <a:cs typeface="Calibri"/>
              <a:sym typeface="Calibri"/>
            </a:endParaRPr>
          </a:p>
          <a:p>
            <a:pPr indent="-342900" lvl="0" marL="342900" marR="0" rtl="0" algn="l">
              <a:lnSpc>
                <a:spcPct val="10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The first parameter is a string containing markers in braces to indicate the position, where the values of the variables will be substituted. Each marker indicates a zero-based index based on the number of variables in the list. </a:t>
            </a:r>
            <a:endParaRPr/>
          </a:p>
          <a:p>
            <a:pPr indent="-285750" lvl="0" marL="342900" marR="0" rtl="0" algn="l">
              <a:lnSpc>
                <a:spcPct val="10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The following code uses placeholders in the </a:t>
            </a:r>
            <a:r>
              <a:rPr b="0" i="0" lang="en-US" sz="1800" u="none" cap="none" strike="noStrike">
                <a:solidFill>
                  <a:schemeClr val="dk1"/>
                </a:solidFill>
                <a:latin typeface="Courier New"/>
                <a:ea typeface="Courier New"/>
                <a:cs typeface="Courier New"/>
                <a:sym typeface="Courier New"/>
              </a:rPr>
              <a:t>Console.WriteLine()</a:t>
            </a:r>
            <a:r>
              <a:rPr b="0" i="0" lang="en-US" sz="1800" u="none" cap="none" strike="noStrike">
                <a:solidFill>
                  <a:schemeClr val="dk1"/>
                </a:solidFill>
                <a:latin typeface="Calibri"/>
                <a:ea typeface="Calibri"/>
                <a:cs typeface="Calibri"/>
                <a:sym typeface="Calibri"/>
              </a:rPr>
              <a:t> method to display the result of the multiplication operation:</a:t>
            </a:r>
            <a:endParaRPr/>
          </a:p>
          <a:p>
            <a:pPr indent="-241300" lvl="0"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chemeClr val="dk1"/>
              </a:solidFill>
              <a:latin typeface="Calibri"/>
              <a:ea typeface="Calibri"/>
              <a:cs typeface="Calibri"/>
              <a:sym typeface="Calibri"/>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sp>
        <p:nvSpPr>
          <p:cNvPr id="613" name="Google Shape;613;p46"/>
          <p:cNvSpPr txBox="1"/>
          <p:nvPr/>
        </p:nvSpPr>
        <p:spPr>
          <a:xfrm>
            <a:off x="3751263" y="3570289"/>
            <a:ext cx="6832600" cy="1660525"/>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int number, result;</a:t>
            </a:r>
            <a:endParaRPr/>
          </a:p>
          <a:p>
            <a:pPr indent="0" lvl="0"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number = 5;</a:t>
            </a:r>
            <a:endParaRPr/>
          </a:p>
          <a:p>
            <a:pPr indent="0" lvl="0"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result = 100 * number;</a:t>
            </a:r>
            <a:endParaRPr/>
          </a:p>
          <a:p>
            <a:pPr indent="0" lvl="0"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Console.WriteLine(“Result is {0} when 100 is multiplied by {1}”, result,number);</a:t>
            </a:r>
            <a:endParaRPr/>
          </a:p>
          <a:p>
            <a:pPr indent="0" lvl="0"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result = 150 / number;</a:t>
            </a:r>
            <a:endParaRPr/>
          </a:p>
          <a:p>
            <a:pPr indent="0" lvl="0"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Console.WriteLine(“Result is {0} when 150 is divided by {1}”, +result, number);</a:t>
            </a:r>
            <a:endParaRPr/>
          </a:p>
          <a:p>
            <a:pPr indent="0" lvl="0" marL="0" marR="0" rtl="0" algn="l">
              <a:lnSpc>
                <a:spcPct val="70000"/>
              </a:lnSpc>
              <a:spcBef>
                <a:spcPts val="1800"/>
              </a:spcBef>
              <a:spcAft>
                <a:spcPts val="0"/>
              </a:spcAft>
              <a:buClr>
                <a:schemeClr val="dk1"/>
              </a:buClr>
              <a:buSzPts val="3600"/>
              <a:buFont typeface="Noto Sans Symbols"/>
              <a:buNone/>
            </a:pPr>
            <a:r>
              <a:rPr b="0" i="0" lang="en-US" sz="3600" u="none" cap="none" strike="noStrike">
                <a:solidFill>
                  <a:schemeClr val="dk1"/>
                </a:solidFill>
                <a:latin typeface="Courier New"/>
                <a:ea typeface="Courier New"/>
                <a:cs typeface="Courier New"/>
                <a:sym typeface="Courier New"/>
              </a:rPr>
              <a:t> </a:t>
            </a:r>
            <a:endParaRPr/>
          </a:p>
          <a:p>
            <a:pPr indent="0" lvl="0" marL="0" marR="0" rtl="0" algn="l">
              <a:lnSpc>
                <a:spcPct val="70000"/>
              </a:lnSpc>
              <a:spcBef>
                <a:spcPts val="1800"/>
              </a:spcBef>
              <a:spcAft>
                <a:spcPts val="0"/>
              </a:spcAft>
              <a:buClr>
                <a:schemeClr val="dk1"/>
              </a:buClr>
              <a:buSzPts val="3600"/>
              <a:buFont typeface="Noto Sans Symbols"/>
              <a:buNone/>
            </a:pPr>
            <a:r>
              <a:t/>
            </a:r>
            <a:endParaRPr b="0" i="0" sz="3600" u="none" cap="none" strike="noStrike">
              <a:solidFill>
                <a:schemeClr val="dk1"/>
              </a:solidFill>
              <a:latin typeface="Courier New"/>
              <a:ea typeface="Courier New"/>
              <a:cs typeface="Courier New"/>
              <a:sym typeface="Courier New"/>
            </a:endParaRPr>
          </a:p>
        </p:txBody>
      </p:sp>
      <p:sp>
        <p:nvSpPr>
          <p:cNvPr id="614" name="Google Shape;614;p46"/>
          <p:cNvSpPr txBox="1"/>
          <p:nvPr/>
        </p:nvSpPr>
        <p:spPr>
          <a:xfrm>
            <a:off x="2220913" y="3579814"/>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615" name="Google Shape;615;p46"/>
          <p:cNvSpPr txBox="1"/>
          <p:nvPr/>
        </p:nvSpPr>
        <p:spPr>
          <a:xfrm>
            <a:off x="2278063" y="530225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sp>
        <p:nvSpPr>
          <p:cNvPr id="616" name="Google Shape;616;p46"/>
          <p:cNvSpPr/>
          <p:nvPr/>
        </p:nvSpPr>
        <p:spPr>
          <a:xfrm>
            <a:off x="2362200" y="5770564"/>
            <a:ext cx="7543800" cy="630237"/>
          </a:xfrm>
          <a:prstGeom prst="rect">
            <a:avLst/>
          </a:prstGeom>
          <a:noFill/>
          <a:ln>
            <a:noFill/>
          </a:ln>
        </p:spPr>
        <p:txBody>
          <a:bodyPr anchorCtr="0" anchor="t" bIns="45700" lIns="91425" spcFirstLastPara="1" rIns="91425" wrap="square" tIns="45700">
            <a:spAutoFit/>
          </a:bodyPr>
          <a:lstStyle/>
          <a:p>
            <a:pPr indent="-342900" lvl="0" marL="342900" marR="0" rtl="0" algn="l">
              <a:lnSpc>
                <a:spcPct val="70000"/>
              </a:lnSpc>
              <a:spcBef>
                <a:spcPts val="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Result is 500 when 100 is multiplied by 5</a:t>
            </a:r>
            <a:endParaRPr/>
          </a:p>
          <a:p>
            <a:pPr indent="-342900" lvl="0"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Result is 30 when 150 is divided by 5</a:t>
            </a:r>
            <a:endParaRPr/>
          </a:p>
          <a:p>
            <a:pPr indent="0" lvl="0" marL="0" marR="0" rtl="0" algn="l">
              <a:lnSpc>
                <a:spcPct val="70000"/>
              </a:lnSpc>
              <a:spcBef>
                <a:spcPts val="280"/>
              </a:spcBef>
              <a:spcAft>
                <a:spcPts val="0"/>
              </a:spcAft>
              <a:buClr>
                <a:srgbClr val="10253F"/>
              </a:buClr>
              <a:buSzPts val="1400"/>
              <a:buFont typeface="Calibri"/>
              <a:buNone/>
            </a:pPr>
            <a:r>
              <a:rPr b="0" i="0" lang="en-US" sz="1400" u="none" cap="none" strike="noStrike">
                <a:solidFill>
                  <a:srgbClr val="000000"/>
                </a:solidFill>
                <a:latin typeface="Calibri"/>
                <a:ea typeface="Calibri"/>
                <a:cs typeface="Calibri"/>
                <a:sym typeface="Calibri"/>
              </a:rPr>
              <a:t>Here, </a:t>
            </a:r>
            <a:r>
              <a:rPr b="0" i="0" lang="en-US" sz="1400" u="none" cap="none" strike="noStrike">
                <a:solidFill>
                  <a:srgbClr val="000000"/>
                </a:solidFill>
                <a:latin typeface="Arial"/>
                <a:ea typeface="Arial"/>
                <a:cs typeface="Arial"/>
                <a:sym typeface="Arial"/>
              </a:rPr>
              <a:t>{0}</a:t>
            </a:r>
            <a:r>
              <a:rPr b="0" i="0" lang="en-US" sz="1400" u="none" cap="none" strike="noStrike">
                <a:solidFill>
                  <a:srgbClr val="000000"/>
                </a:solidFill>
                <a:latin typeface="Calibri"/>
                <a:ea typeface="Calibri"/>
                <a:cs typeface="Calibri"/>
                <a:sym typeface="Calibri"/>
              </a:rPr>
              <a:t> is replaced with the value in result and </a:t>
            </a:r>
            <a:r>
              <a:rPr b="0" i="0" lang="en-US" sz="1400" u="none" cap="none" strike="noStrike">
                <a:solidFill>
                  <a:srgbClr val="000000"/>
                </a:solidFill>
                <a:latin typeface="Arial"/>
                <a:ea typeface="Arial"/>
                <a:cs typeface="Arial"/>
                <a:sym typeface="Arial"/>
              </a:rPr>
              <a:t>{1}</a:t>
            </a:r>
            <a:r>
              <a:rPr b="0" i="0" lang="en-US" sz="1400" u="none" cap="none" strike="noStrike">
                <a:solidFill>
                  <a:srgbClr val="000000"/>
                </a:solidFill>
                <a:latin typeface="Calibri"/>
                <a:ea typeface="Calibri"/>
                <a:cs typeface="Calibri"/>
                <a:sym typeface="Calibri"/>
              </a:rPr>
              <a:t> is replaced with the value in number.</a:t>
            </a:r>
            <a:endParaRPr/>
          </a:p>
        </p:txBody>
      </p:sp>
      <p:sp>
        <p:nvSpPr>
          <p:cNvPr id="617" name="Google Shape;617;p46"/>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47"/>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Input Methods 1-3</a:t>
            </a:r>
            <a:endParaRPr>
              <a:latin typeface="Calibri"/>
              <a:ea typeface="Calibri"/>
              <a:cs typeface="Calibri"/>
              <a:sym typeface="Calibri"/>
            </a:endParaRPr>
          </a:p>
        </p:txBody>
      </p:sp>
      <p:sp>
        <p:nvSpPr>
          <p:cNvPr id="624" name="Google Shape;624;p47"/>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625" name="Google Shape;625;p47"/>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626" name="Google Shape;626;p47"/>
          <p:cNvSpPr txBox="1"/>
          <p:nvPr/>
        </p:nvSpPr>
        <p:spPr>
          <a:xfrm>
            <a:off x="1752600" y="758826"/>
            <a:ext cx="8763000" cy="56419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In C#, to read data, you need the standard input stream. This stream is provided by the input methods of the </a:t>
            </a:r>
            <a:r>
              <a:rPr b="0" i="0" lang="en-US" sz="1800" u="none" cap="none" strike="noStrike">
                <a:solidFill>
                  <a:srgbClr val="000000"/>
                </a:solidFill>
                <a:latin typeface="Arial"/>
                <a:ea typeface="Arial"/>
                <a:cs typeface="Arial"/>
                <a:sym typeface="Arial"/>
              </a:rPr>
              <a:t>Console</a:t>
            </a:r>
            <a:r>
              <a:rPr b="0" i="0" lang="en-US" sz="1800" u="none" cap="none" strike="noStrike">
                <a:solidFill>
                  <a:srgbClr val="000000"/>
                </a:solidFill>
                <a:latin typeface="Calibri"/>
                <a:ea typeface="Calibri"/>
                <a:cs typeface="Calibri"/>
                <a:sym typeface="Calibri"/>
              </a:rPr>
              <a:t> class. There are two input methods that enable the software to take in the input from the standard input stream.</a:t>
            </a:r>
            <a:endParaRPr/>
          </a:p>
          <a:p>
            <a:pPr indent="-342900" lvl="0" marL="342900" marR="0" rtl="0" algn="l">
              <a:lnSpc>
                <a:spcPct val="100000"/>
              </a:lnSpc>
              <a:spcBef>
                <a:spcPts val="36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These methods are as follows:</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Arial"/>
                <a:ea typeface="Arial"/>
                <a:cs typeface="Arial"/>
                <a:sym typeface="Arial"/>
              </a:rPr>
              <a:t>Console.Read()</a:t>
            </a:r>
            <a:r>
              <a:rPr b="0" i="0" lang="en-US" sz="1400" u="none" cap="none" strike="noStrike">
                <a:solidFill>
                  <a:srgbClr val="000000"/>
                </a:solidFill>
                <a:latin typeface="Calibri"/>
                <a:ea typeface="Calibri"/>
                <a:cs typeface="Calibri"/>
                <a:sym typeface="Calibri"/>
              </a:rPr>
              <a:t>: Reads a single character.</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Arial"/>
                <a:ea typeface="Arial"/>
                <a:cs typeface="Arial"/>
                <a:sym typeface="Arial"/>
              </a:rPr>
              <a:t>Console.ReadLine()</a:t>
            </a:r>
            <a:r>
              <a:rPr b="0" i="0" lang="en-US" sz="1400" u="none" cap="none" strike="noStrike">
                <a:solidFill>
                  <a:srgbClr val="000000"/>
                </a:solidFill>
                <a:latin typeface="Calibri"/>
                <a:ea typeface="Calibri"/>
                <a:cs typeface="Calibri"/>
                <a:sym typeface="Calibri"/>
              </a:rPr>
              <a:t>: Reads a line of strings.</a:t>
            </a:r>
            <a:endParaRPr/>
          </a:p>
          <a:p>
            <a:pPr indent="-342900" lvl="0" marL="342900" marR="0" rtl="0" algn="l">
              <a:lnSpc>
                <a:spcPct val="100000"/>
              </a:lnSpc>
              <a:spcBef>
                <a:spcPts val="36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The following code reads the name using the </a:t>
            </a:r>
            <a:r>
              <a:rPr b="0" i="0" lang="en-US" sz="1800" u="none" cap="none" strike="noStrike">
                <a:solidFill>
                  <a:srgbClr val="000000"/>
                </a:solidFill>
                <a:latin typeface="Arial"/>
                <a:ea typeface="Arial"/>
                <a:cs typeface="Arial"/>
                <a:sym typeface="Arial"/>
              </a:rPr>
              <a:t>ReadLine()</a:t>
            </a:r>
            <a:r>
              <a:rPr b="0" i="0" lang="en-US" sz="1800" u="none" cap="none" strike="noStrike">
                <a:solidFill>
                  <a:srgbClr val="000000"/>
                </a:solidFill>
                <a:latin typeface="Calibri"/>
                <a:ea typeface="Calibri"/>
                <a:cs typeface="Calibri"/>
                <a:sym typeface="Calibri"/>
              </a:rPr>
              <a:t> method and displays the name on the console window:</a:t>
            </a:r>
            <a:endParaRPr/>
          </a:p>
          <a:p>
            <a:pPr indent="-285750" lvl="0" marL="342900" marR="0" rtl="0" algn="l">
              <a:lnSpc>
                <a:spcPct val="10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10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10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10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In the code:</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Calibri"/>
                <a:ea typeface="Calibri"/>
                <a:cs typeface="Calibri"/>
                <a:sym typeface="Calibri"/>
              </a:rPr>
              <a:t>The </a:t>
            </a:r>
            <a:r>
              <a:rPr b="0" i="0" lang="en-US" sz="1400" u="none" cap="none" strike="noStrike">
                <a:solidFill>
                  <a:srgbClr val="000000"/>
                </a:solidFill>
                <a:latin typeface="Arial"/>
                <a:ea typeface="Arial"/>
                <a:cs typeface="Arial"/>
                <a:sym typeface="Arial"/>
              </a:rPr>
              <a:t>ReadLine()</a:t>
            </a:r>
            <a:r>
              <a:rPr b="0" i="0" lang="en-US" sz="1400" u="none" cap="none" strike="noStrike">
                <a:solidFill>
                  <a:srgbClr val="000000"/>
                </a:solidFill>
                <a:latin typeface="Calibri"/>
                <a:ea typeface="Calibri"/>
                <a:cs typeface="Calibri"/>
                <a:sym typeface="Calibri"/>
              </a:rPr>
              <a:t> method reads the name as a string and the string that is given is displayed as output using placeholders.</a:t>
            </a:r>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342900" lvl="1" marL="800100" marR="0" rtl="0" algn="l">
              <a:lnSpc>
                <a:spcPct val="100000"/>
              </a:lnSpc>
              <a:spcBef>
                <a:spcPts val="360"/>
              </a:spcBef>
              <a:spcAft>
                <a:spcPts val="0"/>
              </a:spcAft>
              <a:buClr>
                <a:srgbClr val="004E4C"/>
              </a:buClr>
              <a:buSzPts val="900"/>
              <a:buFont typeface="Arial"/>
              <a:buNone/>
            </a:pPr>
            <a:r>
              <a:rPr b="0" i="0" lang="en-US" sz="1800" u="none" cap="none" strike="noStrike">
                <a:solidFill>
                  <a:srgbClr val="000000"/>
                </a:solidFill>
                <a:latin typeface="Arial"/>
                <a:ea typeface="Arial"/>
                <a:cs typeface="Arial"/>
                <a:sym typeface="Arial"/>
              </a:rPr>
              <a:t>Enter your name: David Blake</a:t>
            </a:r>
            <a:endParaRPr/>
          </a:p>
          <a:p>
            <a:pPr indent="-342900" lvl="1" marL="800100" marR="0" rtl="0" algn="l">
              <a:lnSpc>
                <a:spcPct val="100000"/>
              </a:lnSpc>
              <a:spcBef>
                <a:spcPts val="360"/>
              </a:spcBef>
              <a:spcAft>
                <a:spcPts val="0"/>
              </a:spcAft>
              <a:buClr>
                <a:srgbClr val="004E4C"/>
              </a:buClr>
              <a:buSzPts val="900"/>
              <a:buFont typeface="Arial"/>
              <a:buNone/>
            </a:pPr>
            <a:r>
              <a:rPr b="0" i="0" lang="en-US" sz="1800" u="none" cap="none" strike="noStrike">
                <a:solidFill>
                  <a:srgbClr val="000000"/>
                </a:solidFill>
                <a:latin typeface="Arial"/>
                <a:ea typeface="Arial"/>
                <a:cs typeface="Arial"/>
                <a:sym typeface="Arial"/>
              </a:rPr>
              <a:t>You are David Blake</a:t>
            </a:r>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p:txBody>
      </p:sp>
      <p:sp>
        <p:nvSpPr>
          <p:cNvPr id="627" name="Google Shape;627;p47"/>
          <p:cNvSpPr txBox="1"/>
          <p:nvPr/>
        </p:nvSpPr>
        <p:spPr>
          <a:xfrm>
            <a:off x="3979863" y="3117850"/>
            <a:ext cx="4343400" cy="9144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string name;</a:t>
            </a:r>
            <a:endParaRPr/>
          </a:p>
          <a:p>
            <a:pPr indent="0" lvl="0"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Console.Write(“Enter your name: “);</a:t>
            </a:r>
            <a:endParaRPr/>
          </a:p>
          <a:p>
            <a:pPr indent="0" lvl="0"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name = Console.ReadLine();</a:t>
            </a:r>
            <a:endParaRPr/>
          </a:p>
          <a:p>
            <a:pPr indent="0" lvl="0"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Console.WriteLine(“You are {0}”,name);</a:t>
            </a:r>
            <a:endParaRPr/>
          </a:p>
          <a:p>
            <a:pPr indent="0" lvl="0" marL="0" marR="0" rtl="0" algn="l">
              <a:lnSpc>
                <a:spcPct val="70000"/>
              </a:lnSpc>
              <a:spcBef>
                <a:spcPts val="900"/>
              </a:spcBef>
              <a:spcAft>
                <a:spcPts val="0"/>
              </a:spcAft>
              <a:buClr>
                <a:schemeClr val="dk1"/>
              </a:buClr>
              <a:buSzPts val="1800"/>
              <a:buFont typeface="Noto Sans Symbols"/>
              <a:buNone/>
            </a:pPr>
            <a:r>
              <a:t/>
            </a:r>
            <a:endParaRPr b="0" i="0" sz="1800" u="none" cap="none" strike="noStrike">
              <a:solidFill>
                <a:schemeClr val="dk1"/>
              </a:solidFill>
              <a:latin typeface="Courier New"/>
              <a:ea typeface="Courier New"/>
              <a:cs typeface="Courier New"/>
              <a:sym typeface="Courier New"/>
            </a:endParaRPr>
          </a:p>
        </p:txBody>
      </p:sp>
      <p:sp>
        <p:nvSpPr>
          <p:cNvPr id="628" name="Google Shape;628;p47"/>
          <p:cNvSpPr txBox="1"/>
          <p:nvPr/>
        </p:nvSpPr>
        <p:spPr>
          <a:xfrm>
            <a:off x="2209800" y="306705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629" name="Google Shape;629;p47"/>
          <p:cNvSpPr txBox="1"/>
          <p:nvPr/>
        </p:nvSpPr>
        <p:spPr>
          <a:xfrm>
            <a:off x="2252663" y="51816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sp>
        <p:nvSpPr>
          <p:cNvPr id="630" name="Google Shape;630;p47"/>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48"/>
          <p:cNvSpPr txBox="1"/>
          <p:nvPr/>
        </p:nvSpPr>
        <p:spPr>
          <a:xfrm>
            <a:off x="1752600" y="758826"/>
            <a:ext cx="8915400" cy="57943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The following code demonstrates the use of placeholders in the </a:t>
            </a:r>
            <a:r>
              <a:rPr b="0" i="0" lang="en-US" sz="1600" u="none" cap="none" strike="noStrike">
                <a:solidFill>
                  <a:schemeClr val="dk1"/>
                </a:solidFill>
                <a:latin typeface="Courier New"/>
                <a:ea typeface="Courier New"/>
                <a:cs typeface="Courier New"/>
                <a:sym typeface="Courier New"/>
              </a:rPr>
              <a:t>Console.WriteLine()</a:t>
            </a:r>
            <a:r>
              <a:rPr b="0" i="0" lang="en-US" sz="16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method:</a:t>
            </a:r>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22250" lvl="1" marL="742950" marR="0" rtl="0" algn="l">
              <a:lnSpc>
                <a:spcPct val="90000"/>
              </a:lnSpc>
              <a:spcBef>
                <a:spcPts val="400"/>
              </a:spcBef>
              <a:spcAft>
                <a:spcPts val="0"/>
              </a:spcAft>
              <a:buClr>
                <a:srgbClr val="006666"/>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p:txBody>
      </p:sp>
      <p:sp>
        <p:nvSpPr>
          <p:cNvPr id="637" name="Google Shape;637;p48"/>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Input Methods 2-3</a:t>
            </a:r>
            <a:endParaRPr>
              <a:latin typeface="Arial"/>
              <a:ea typeface="Arial"/>
              <a:cs typeface="Arial"/>
              <a:sym typeface="Arial"/>
            </a:endParaRPr>
          </a:p>
        </p:txBody>
      </p:sp>
      <p:sp>
        <p:nvSpPr>
          <p:cNvPr id="638" name="Google Shape;638;p48"/>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639" name="Google Shape;639;p48"/>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640" name="Google Shape;640;p48"/>
          <p:cNvSpPr txBox="1"/>
          <p:nvPr/>
        </p:nvSpPr>
        <p:spPr>
          <a:xfrm>
            <a:off x="1981200" y="1844676"/>
            <a:ext cx="8001000" cy="4448173"/>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using System;</a:t>
            </a:r>
            <a:endParaRPr/>
          </a:p>
          <a:p>
            <a:pPr indent="0" lvl="0" marL="0" marR="0" rtl="0" algn="l">
              <a:lnSpc>
                <a:spcPct val="70000"/>
              </a:lnSpc>
              <a:spcBef>
                <a:spcPts val="55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class Loan</a:t>
            </a:r>
            <a:endParaRPr/>
          </a:p>
          <a:p>
            <a:pPr indent="0" lvl="0" marL="0" marR="0" rtl="0" algn="l">
              <a:lnSpc>
                <a:spcPct val="70000"/>
              </a:lnSpc>
              <a:spcBef>
                <a:spcPts val="55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 </a:t>
            </a:r>
            <a:endParaRPr/>
          </a:p>
          <a:p>
            <a:pPr indent="0" lvl="0" marL="231775" marR="0" rtl="0" algn="l">
              <a:lnSpc>
                <a:spcPct val="70000"/>
              </a:lnSpc>
              <a:spcBef>
                <a:spcPts val="55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static void Main(string[] args) </a:t>
            </a:r>
            <a:endParaRPr/>
          </a:p>
          <a:p>
            <a:pPr indent="0" lvl="0" marL="231775" marR="0" rtl="0" algn="l">
              <a:lnSpc>
                <a:spcPct val="70000"/>
              </a:lnSpc>
              <a:spcBef>
                <a:spcPts val="55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 </a:t>
            </a:r>
            <a:endParaRPr/>
          </a:p>
          <a:p>
            <a:pPr indent="0" lvl="1" marL="0" marR="0" rtl="0" algn="l">
              <a:lnSpc>
                <a:spcPct val="70000"/>
              </a:lnSpc>
              <a:spcBef>
                <a:spcPts val="55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stringcustName; </a:t>
            </a:r>
            <a:endParaRPr/>
          </a:p>
          <a:p>
            <a:pPr indent="0" lvl="1" marL="0" marR="0" rtl="0" algn="l">
              <a:lnSpc>
                <a:spcPct val="70000"/>
              </a:lnSpc>
              <a:spcBef>
                <a:spcPts val="55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doubleloanAmount; </a:t>
            </a:r>
            <a:endParaRPr/>
          </a:p>
          <a:p>
            <a:pPr indent="0" lvl="1" marL="0" marR="0" rtl="0" algn="l">
              <a:lnSpc>
                <a:spcPct val="70000"/>
              </a:lnSpc>
              <a:spcBef>
                <a:spcPts val="55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float interest = 0.09F; </a:t>
            </a:r>
            <a:endParaRPr/>
          </a:p>
          <a:p>
            <a:pPr indent="0" lvl="1" marL="0" marR="0" rtl="0" algn="l">
              <a:lnSpc>
                <a:spcPct val="70000"/>
              </a:lnSpc>
              <a:spcBef>
                <a:spcPts val="55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doubleinterestAmount = 0; </a:t>
            </a:r>
            <a:endParaRPr/>
          </a:p>
          <a:p>
            <a:pPr indent="0" lvl="1" marL="0" marR="0" rtl="0" algn="l">
              <a:lnSpc>
                <a:spcPct val="70000"/>
              </a:lnSpc>
              <a:spcBef>
                <a:spcPts val="55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doubletotalAmount = 0; </a:t>
            </a:r>
            <a:endParaRPr/>
          </a:p>
          <a:p>
            <a:pPr indent="0" lvl="1" marL="0" marR="0" rtl="0" algn="l">
              <a:lnSpc>
                <a:spcPct val="70000"/>
              </a:lnSpc>
              <a:spcBef>
                <a:spcPts val="55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Console.Write("Enter the name of the customer : "); </a:t>
            </a:r>
            <a:endParaRPr/>
          </a:p>
          <a:p>
            <a:pPr indent="0" lvl="1" marL="0" marR="0" rtl="0" algn="l">
              <a:lnSpc>
                <a:spcPct val="70000"/>
              </a:lnSpc>
              <a:spcBef>
                <a:spcPts val="55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custName = Console.ReadLine(); </a:t>
            </a:r>
            <a:endParaRPr/>
          </a:p>
          <a:p>
            <a:pPr indent="0" lvl="1" marL="0" marR="0" rtl="0" algn="l">
              <a:lnSpc>
                <a:spcPct val="70000"/>
              </a:lnSpc>
              <a:spcBef>
                <a:spcPts val="55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Console.Write("Enter loan amount : "); </a:t>
            </a:r>
            <a:endParaRPr/>
          </a:p>
          <a:p>
            <a:pPr indent="0" lvl="1" marL="0" marR="0" rtl="0" algn="l">
              <a:lnSpc>
                <a:spcPct val="70000"/>
              </a:lnSpc>
              <a:spcBef>
                <a:spcPts val="55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loanAmount = Convert.ToDouble(Console.ReadLine()); </a:t>
            </a:r>
            <a:endParaRPr/>
          </a:p>
          <a:p>
            <a:pPr indent="0" lvl="1" marL="0" marR="0" rtl="0" algn="l">
              <a:lnSpc>
                <a:spcPct val="70000"/>
              </a:lnSpc>
              <a:spcBef>
                <a:spcPts val="55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interestAmount = loanAmount * interest; </a:t>
            </a:r>
            <a:endParaRPr/>
          </a:p>
          <a:p>
            <a:pPr indent="0" lvl="1" marL="0" marR="0" rtl="0" algn="l">
              <a:lnSpc>
                <a:spcPct val="70000"/>
              </a:lnSpc>
              <a:spcBef>
                <a:spcPts val="55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totalAmount = loanAmount + interestAmount; </a:t>
            </a:r>
            <a:endParaRPr/>
          </a:p>
          <a:p>
            <a:pPr indent="0" lvl="1" marL="0" marR="0" rtl="0" algn="l">
              <a:lnSpc>
                <a:spcPct val="70000"/>
              </a:lnSpc>
              <a:spcBef>
                <a:spcPts val="55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Console.WriteLine("\nCustomer Name : {0}", custName); </a:t>
            </a:r>
            <a:endParaRPr/>
          </a:p>
          <a:p>
            <a:pPr indent="0" lvl="1" marL="0" marR="0" rtl="0" algn="l">
              <a:lnSpc>
                <a:spcPct val="70000"/>
              </a:lnSpc>
              <a:spcBef>
                <a:spcPts val="55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Console.WriteLine("Loan amount : ${0:#,###.#0} \nInterest rate : {1:0#%} \nInterest Amount : ${2:#,###.#0}", </a:t>
            </a:r>
            <a:endParaRPr/>
          </a:p>
          <a:p>
            <a:pPr indent="0" lvl="1" marL="0" marR="0" rtl="0" algn="l">
              <a:lnSpc>
                <a:spcPct val="70000"/>
              </a:lnSpc>
              <a:spcBef>
                <a:spcPts val="55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loanAmount, interest, interestAmount ); </a:t>
            </a:r>
            <a:endParaRPr/>
          </a:p>
          <a:p>
            <a:pPr indent="0" lvl="1" marL="0" marR="0" rtl="0" algn="l">
              <a:lnSpc>
                <a:spcPct val="70000"/>
              </a:lnSpc>
              <a:spcBef>
                <a:spcPts val="55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Console.WriteLine("Total amount to be paid : ${0:#,###.#0} ", totalAmount); </a:t>
            </a:r>
            <a:endParaRPr/>
          </a:p>
          <a:p>
            <a:pPr indent="0" lvl="0" marL="231775" marR="0" rtl="0" algn="l">
              <a:lnSpc>
                <a:spcPct val="70000"/>
              </a:lnSpc>
              <a:spcBef>
                <a:spcPts val="55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a:t>
            </a:r>
            <a:endParaRPr/>
          </a:p>
          <a:p>
            <a:pPr indent="0" lvl="0" marL="0" marR="0" rtl="0" algn="l">
              <a:lnSpc>
                <a:spcPct val="70000"/>
              </a:lnSpc>
              <a:spcBef>
                <a:spcPts val="55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a:t>
            </a:r>
            <a:endParaRPr/>
          </a:p>
          <a:p>
            <a:pPr indent="0" lvl="0" marL="0" marR="0" rtl="0" algn="l">
              <a:lnSpc>
                <a:spcPct val="70000"/>
              </a:lnSpc>
              <a:spcBef>
                <a:spcPts val="55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70000"/>
              </a:lnSpc>
              <a:spcBef>
                <a:spcPts val="55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41" name="Google Shape;641;p48"/>
          <p:cNvSpPr txBox="1"/>
          <p:nvPr/>
        </p:nvSpPr>
        <p:spPr>
          <a:xfrm>
            <a:off x="1981200" y="14478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642" name="Google Shape;642;p48"/>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49"/>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Input Methods 3-3</a:t>
            </a:r>
            <a:endParaRPr>
              <a:latin typeface="Calibri"/>
              <a:ea typeface="Calibri"/>
              <a:cs typeface="Calibri"/>
              <a:sym typeface="Calibri"/>
            </a:endParaRPr>
          </a:p>
        </p:txBody>
      </p:sp>
      <p:sp>
        <p:nvSpPr>
          <p:cNvPr id="649" name="Google Shape;649;p49"/>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650" name="Google Shape;650;p49"/>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651" name="Google Shape;651;p49"/>
          <p:cNvSpPr txBox="1"/>
          <p:nvPr/>
        </p:nvSpPr>
        <p:spPr>
          <a:xfrm>
            <a:off x="1752600" y="758826"/>
            <a:ext cx="8915400" cy="56419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4E4C"/>
              </a:buClr>
              <a:buSzPts val="1000"/>
              <a:buFont typeface="Noto Sans Symbols"/>
              <a:buChar char="◆"/>
            </a:pPr>
            <a:r>
              <a:rPr b="0" i="0" lang="en-US" sz="2000" u="none" cap="none" strike="noStrike">
                <a:solidFill>
                  <a:schemeClr val="dk1"/>
                </a:solidFill>
                <a:latin typeface="Calibri"/>
                <a:ea typeface="Calibri"/>
                <a:cs typeface="Calibri"/>
                <a:sym typeface="Calibri"/>
              </a:rPr>
              <a:t>In the code:</a:t>
            </a:r>
            <a:endParaRPr/>
          </a:p>
          <a:p>
            <a:pPr indent="-285750" lvl="1" marL="742950" marR="0" rtl="0" algn="l">
              <a:lnSpc>
                <a:spcPct val="90000"/>
              </a:lnSpc>
              <a:spcBef>
                <a:spcPts val="320"/>
              </a:spcBef>
              <a:spcAft>
                <a:spcPts val="0"/>
              </a:spcAft>
              <a:buClr>
                <a:srgbClr val="006666"/>
              </a:buClr>
              <a:buSzPts val="800"/>
              <a:buFont typeface="Noto Sans Symbols"/>
              <a:buChar char="🞛"/>
            </a:pPr>
            <a:r>
              <a:rPr b="0" i="0" lang="en-US" sz="1600" u="none" cap="none" strike="noStrike">
                <a:solidFill>
                  <a:srgbClr val="000000"/>
                </a:solidFill>
                <a:latin typeface="Calibri"/>
                <a:ea typeface="Calibri"/>
                <a:cs typeface="Calibri"/>
                <a:sym typeface="Calibri"/>
              </a:rPr>
              <a:t>The name and loan amount are accepted from the user using the </a:t>
            </a:r>
            <a:r>
              <a:rPr b="0" i="0" lang="en-US" sz="1600" u="none" cap="none" strike="noStrike">
                <a:solidFill>
                  <a:srgbClr val="000000"/>
                </a:solidFill>
                <a:latin typeface="Courier New"/>
                <a:ea typeface="Courier New"/>
                <a:cs typeface="Courier New"/>
                <a:sym typeface="Courier New"/>
              </a:rPr>
              <a:t>Console.ReadLine() </a:t>
            </a:r>
            <a:r>
              <a:rPr b="0" i="0" lang="en-US" sz="1600" u="none" cap="none" strike="noStrike">
                <a:solidFill>
                  <a:srgbClr val="000000"/>
                </a:solidFill>
                <a:latin typeface="Calibri"/>
                <a:ea typeface="Calibri"/>
                <a:cs typeface="Calibri"/>
                <a:sym typeface="Calibri"/>
              </a:rPr>
              <a:t>method. The details are displayed on the console using the </a:t>
            </a:r>
            <a:r>
              <a:rPr b="0" i="0" lang="en-US" sz="1600" u="none" cap="none" strike="noStrike">
                <a:solidFill>
                  <a:srgbClr val="000000"/>
                </a:solidFill>
                <a:latin typeface="Courier New"/>
                <a:ea typeface="Courier New"/>
                <a:cs typeface="Courier New"/>
                <a:sym typeface="Courier New"/>
              </a:rPr>
              <a:t>Console.Writeline() </a:t>
            </a:r>
            <a:r>
              <a:rPr b="0" i="0" lang="en-US" sz="1600" u="none" cap="none" strike="noStrike">
                <a:solidFill>
                  <a:srgbClr val="000000"/>
                </a:solidFill>
                <a:latin typeface="Calibri"/>
                <a:ea typeface="Calibri"/>
                <a:cs typeface="Calibri"/>
                <a:sym typeface="Calibri"/>
              </a:rPr>
              <a:t>method. </a:t>
            </a:r>
            <a:endParaRPr/>
          </a:p>
          <a:p>
            <a:pPr indent="-285750" lvl="1" marL="742950" marR="0" rtl="0" algn="l">
              <a:lnSpc>
                <a:spcPct val="90000"/>
              </a:lnSpc>
              <a:spcBef>
                <a:spcPts val="320"/>
              </a:spcBef>
              <a:spcAft>
                <a:spcPts val="0"/>
              </a:spcAft>
              <a:buClr>
                <a:srgbClr val="006666"/>
              </a:buClr>
              <a:buSzPts val="800"/>
              <a:buFont typeface="Noto Sans Symbols"/>
              <a:buChar char="🞛"/>
            </a:pPr>
            <a:r>
              <a:rPr b="0" i="0" lang="en-US" sz="1600" u="none" cap="none" strike="noStrike">
                <a:solidFill>
                  <a:srgbClr val="000000"/>
                </a:solidFill>
                <a:latin typeface="Calibri"/>
                <a:ea typeface="Calibri"/>
                <a:cs typeface="Calibri"/>
                <a:sym typeface="Calibri"/>
              </a:rPr>
              <a:t>The placeholders {0}, {1}, and {2} indicate the position of the first, second, and third parameters respectively. </a:t>
            </a:r>
            <a:endParaRPr/>
          </a:p>
          <a:p>
            <a:pPr indent="-285750" lvl="1" marL="742950" marR="0" rtl="0" algn="l">
              <a:lnSpc>
                <a:spcPct val="90000"/>
              </a:lnSpc>
              <a:spcBef>
                <a:spcPts val="320"/>
              </a:spcBef>
              <a:spcAft>
                <a:spcPts val="0"/>
              </a:spcAft>
              <a:buClr>
                <a:srgbClr val="006666"/>
              </a:buClr>
              <a:buSzPts val="800"/>
              <a:buFont typeface="Noto Sans Symbols"/>
              <a:buChar char="🞛"/>
            </a:pPr>
            <a:r>
              <a:rPr b="0" i="0" lang="en-US" sz="1600" u="none" cap="none" strike="noStrike">
                <a:solidFill>
                  <a:srgbClr val="000000"/>
                </a:solidFill>
                <a:latin typeface="Calibri"/>
                <a:ea typeface="Calibri"/>
                <a:cs typeface="Calibri"/>
                <a:sym typeface="Calibri"/>
              </a:rPr>
              <a:t>The 0 specified before # pads the single digit value with a 0. The #option specifies the digit position. </a:t>
            </a:r>
            <a:endParaRPr/>
          </a:p>
          <a:p>
            <a:pPr indent="-285750" lvl="1" marL="742950" marR="0" rtl="0" algn="l">
              <a:lnSpc>
                <a:spcPct val="90000"/>
              </a:lnSpc>
              <a:spcBef>
                <a:spcPts val="320"/>
              </a:spcBef>
              <a:spcAft>
                <a:spcPts val="0"/>
              </a:spcAft>
              <a:buClr>
                <a:srgbClr val="006666"/>
              </a:buClr>
              <a:buSzPts val="800"/>
              <a:buFont typeface="Noto Sans Symbols"/>
              <a:buChar char="🞛"/>
            </a:pPr>
            <a:r>
              <a:rPr b="0" i="0" lang="en-US" sz="1600" u="none" cap="none" strike="noStrike">
                <a:solidFill>
                  <a:srgbClr val="000000"/>
                </a:solidFill>
                <a:latin typeface="Calibri"/>
                <a:ea typeface="Calibri"/>
                <a:cs typeface="Calibri"/>
                <a:sym typeface="Calibri"/>
              </a:rPr>
              <a:t>The % option multiplies the value by 100 and displays the value along with the percentage sign.</a:t>
            </a:r>
            <a:endParaRPr/>
          </a:p>
          <a:p>
            <a:pPr indent="-342900" lvl="0" marL="342900" marR="0" rtl="0" algn="l">
              <a:lnSpc>
                <a:spcPct val="100000"/>
              </a:lnSpc>
              <a:spcBef>
                <a:spcPts val="400"/>
              </a:spcBef>
              <a:spcAft>
                <a:spcPts val="0"/>
              </a:spcAft>
              <a:buClr>
                <a:srgbClr val="004E4C"/>
              </a:buClr>
              <a:buSzPts val="1000"/>
              <a:buFont typeface="Noto Sans Symbols"/>
              <a:buChar char="◆"/>
            </a:pPr>
            <a:r>
              <a:rPr b="0" i="0" lang="en-US" sz="2000" u="none" cap="none" strike="noStrike">
                <a:solidFill>
                  <a:schemeClr val="dk1"/>
                </a:solidFill>
                <a:latin typeface="Calibri"/>
                <a:ea typeface="Calibri"/>
                <a:cs typeface="Calibri"/>
                <a:sym typeface="Calibri"/>
              </a:rPr>
              <a:t>The following figure displays the example of placeholders:</a:t>
            </a:r>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652" name="Google Shape;652;p49"/>
          <p:cNvPicPr preferRelativeResize="0"/>
          <p:nvPr/>
        </p:nvPicPr>
        <p:blipFill rotWithShape="1">
          <a:blip r:embed="rId3">
            <a:alphaModFix/>
          </a:blip>
          <a:srcRect b="0" l="0" r="0" t="0"/>
          <a:stretch/>
        </p:blipFill>
        <p:spPr>
          <a:xfrm>
            <a:off x="2286000" y="3733800"/>
            <a:ext cx="7010400" cy="2209800"/>
          </a:xfrm>
          <a:prstGeom prst="rect">
            <a:avLst/>
          </a:prstGeom>
          <a:noFill/>
          <a:ln>
            <a:noFill/>
          </a:ln>
        </p:spPr>
      </p:pic>
      <p:sp>
        <p:nvSpPr>
          <p:cNvPr id="653" name="Google Shape;653;p49"/>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5"/>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Using Variables 2-2</a:t>
            </a:r>
            <a:r>
              <a:rPr lang="en-US" sz="3600">
                <a:latin typeface="Arial"/>
                <a:ea typeface="Arial"/>
                <a:cs typeface="Arial"/>
                <a:sym typeface="Arial"/>
              </a:rPr>
              <a:t> </a:t>
            </a:r>
            <a:r>
              <a:rPr lang="en-US">
                <a:latin typeface="Calibri"/>
                <a:ea typeface="Calibri"/>
                <a:cs typeface="Calibri"/>
                <a:sym typeface="Calibri"/>
              </a:rPr>
              <a:t> </a:t>
            </a:r>
            <a:endParaRPr>
              <a:latin typeface="Calibri"/>
              <a:ea typeface="Calibri"/>
              <a:cs typeface="Calibri"/>
              <a:sym typeface="Calibri"/>
            </a:endParaRPr>
          </a:p>
        </p:txBody>
      </p:sp>
      <p:sp>
        <p:nvSpPr>
          <p:cNvPr id="69" name="Google Shape;69;p5"/>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342900" lvl="2" marL="342900" rtl="0" algn="l">
              <a:lnSpc>
                <a:spcPct val="90000"/>
              </a:lnSpc>
              <a:spcBef>
                <a:spcPts val="0"/>
              </a:spcBef>
              <a:spcAft>
                <a:spcPts val="0"/>
              </a:spcAft>
              <a:buClr>
                <a:srgbClr val="004E4C"/>
              </a:buClr>
              <a:buSzPts val="1000"/>
              <a:buFont typeface="Noto Sans Symbols"/>
              <a:buChar char="◆"/>
            </a:pPr>
            <a:r>
              <a:rPr lang="en-US">
                <a:latin typeface="Calibri"/>
                <a:ea typeface="Calibri"/>
                <a:cs typeface="Calibri"/>
                <a:sym typeface="Calibri"/>
              </a:rPr>
              <a:t>The following syntax is used to initialize variables in C#:</a:t>
            </a:r>
            <a:endParaRPr/>
          </a:p>
          <a:p>
            <a:pPr indent="-76200" lvl="1" marL="685800" rtl="0" algn="l">
              <a:lnSpc>
                <a:spcPct val="90000"/>
              </a:lnSpc>
              <a:spcBef>
                <a:spcPts val="500"/>
              </a:spcBef>
              <a:spcAft>
                <a:spcPts val="0"/>
              </a:spcAft>
              <a:buSzPts val="2000"/>
              <a:buFont typeface="Noto Sans Symbols"/>
              <a:buNone/>
            </a:pPr>
            <a:r>
              <a:t/>
            </a:r>
            <a:endParaRPr sz="2000">
              <a:latin typeface="Calibri"/>
              <a:ea typeface="Calibri"/>
              <a:cs typeface="Calibri"/>
              <a:sym typeface="Calibri"/>
            </a:endParaRPr>
          </a:p>
          <a:p>
            <a:pPr indent="-76200" lvl="1" marL="685800" rtl="0" algn="l">
              <a:lnSpc>
                <a:spcPct val="90000"/>
              </a:lnSpc>
              <a:spcBef>
                <a:spcPts val="500"/>
              </a:spcBef>
              <a:spcAft>
                <a:spcPts val="0"/>
              </a:spcAft>
              <a:buSzPts val="2000"/>
              <a:buFont typeface="Noto Sans Symbols"/>
              <a:buNone/>
            </a:pPr>
            <a:r>
              <a:t/>
            </a:r>
            <a:endParaRPr sz="2000">
              <a:latin typeface="Calibri"/>
              <a:ea typeface="Calibri"/>
              <a:cs typeface="Calibri"/>
              <a:sym typeface="Calibri"/>
            </a:endParaRPr>
          </a:p>
          <a:p>
            <a:pPr indent="0" lvl="0" marL="228600" rtl="0" algn="l">
              <a:lnSpc>
                <a:spcPct val="90000"/>
              </a:lnSpc>
              <a:spcBef>
                <a:spcPts val="1000"/>
              </a:spcBef>
              <a:spcAft>
                <a:spcPts val="0"/>
              </a:spcAft>
              <a:buSzPts val="1050"/>
              <a:buNone/>
            </a:pPr>
            <a:r>
              <a:t/>
            </a:r>
            <a:endParaRPr sz="1050">
              <a:latin typeface="Calibri"/>
              <a:ea typeface="Calibri"/>
              <a:cs typeface="Calibri"/>
              <a:sym typeface="Calibri"/>
            </a:endParaRPr>
          </a:p>
          <a:p>
            <a:pPr indent="-127000" lvl="0" marL="228600" rtl="0" algn="l">
              <a:lnSpc>
                <a:spcPct val="90000"/>
              </a:lnSpc>
              <a:spcBef>
                <a:spcPts val="1000"/>
              </a:spcBef>
              <a:spcAft>
                <a:spcPts val="0"/>
              </a:spcAft>
              <a:buSzPts val="2000"/>
              <a:buChar char="⮚"/>
            </a:pPr>
            <a:r>
              <a:rPr lang="en-US" sz="2000">
                <a:latin typeface="Calibri"/>
                <a:ea typeface="Calibri"/>
                <a:cs typeface="Calibri"/>
                <a:sym typeface="Calibri"/>
              </a:rPr>
              <a:t>where,</a:t>
            </a:r>
            <a:endParaRPr/>
          </a:p>
          <a:p>
            <a:pPr indent="-101600" lvl="2" marL="1143000" rtl="0" algn="l">
              <a:lnSpc>
                <a:spcPct val="90000"/>
              </a:lnSpc>
              <a:spcBef>
                <a:spcPts val="500"/>
              </a:spcBef>
              <a:spcAft>
                <a:spcPts val="0"/>
              </a:spcAft>
              <a:buSzPts val="1600"/>
              <a:buChar char="•"/>
            </a:pPr>
            <a:r>
              <a:rPr lang="en-US" sz="1600">
                <a:latin typeface="Calibri"/>
                <a:ea typeface="Calibri"/>
                <a:cs typeface="Calibri"/>
                <a:sym typeface="Calibri"/>
              </a:rPr>
              <a:t> </a:t>
            </a:r>
            <a:r>
              <a:rPr lang="en-US" sz="1600">
                <a:latin typeface="Courier New"/>
                <a:ea typeface="Courier New"/>
                <a:cs typeface="Courier New"/>
                <a:sym typeface="Courier New"/>
              </a:rPr>
              <a:t>=</a:t>
            </a:r>
            <a:r>
              <a:rPr lang="en-US" sz="1600">
                <a:latin typeface="Calibri"/>
                <a:ea typeface="Calibri"/>
                <a:cs typeface="Calibri"/>
                <a:sym typeface="Calibri"/>
              </a:rPr>
              <a:t>: Is the assignment operator used to assign values.</a:t>
            </a:r>
            <a:endParaRPr/>
          </a:p>
          <a:p>
            <a:pPr indent="-101600" lvl="2" marL="1143000" rtl="0" algn="l">
              <a:lnSpc>
                <a:spcPct val="90000"/>
              </a:lnSpc>
              <a:spcBef>
                <a:spcPts val="500"/>
              </a:spcBef>
              <a:spcAft>
                <a:spcPts val="0"/>
              </a:spcAft>
              <a:buSzPts val="1600"/>
              <a:buChar char="•"/>
            </a:pPr>
            <a:r>
              <a:rPr lang="en-US" sz="1600">
                <a:latin typeface="Courier New"/>
                <a:ea typeface="Courier New"/>
                <a:cs typeface="Courier New"/>
                <a:sym typeface="Courier New"/>
              </a:rPr>
              <a:t>value</a:t>
            </a:r>
            <a:r>
              <a:rPr lang="en-US" sz="1600">
                <a:latin typeface="Calibri"/>
                <a:ea typeface="Calibri"/>
                <a:cs typeface="Calibri"/>
                <a:sym typeface="Calibri"/>
              </a:rPr>
              <a:t>: Is the data that is stored in the variable.</a:t>
            </a:r>
            <a:endParaRPr/>
          </a:p>
          <a:p>
            <a:pPr indent="-342900" lvl="2" marL="342900" rtl="0" algn="l">
              <a:lnSpc>
                <a:spcPct val="90000"/>
              </a:lnSpc>
              <a:spcBef>
                <a:spcPts val="500"/>
              </a:spcBef>
              <a:spcAft>
                <a:spcPts val="0"/>
              </a:spcAft>
              <a:buClr>
                <a:srgbClr val="004E4C"/>
              </a:buClr>
              <a:buSzPts val="1000"/>
              <a:buFont typeface="Noto Sans Symbols"/>
              <a:buChar char="◆"/>
            </a:pPr>
            <a:r>
              <a:rPr lang="en-US">
                <a:latin typeface="Calibri"/>
                <a:ea typeface="Calibri"/>
                <a:cs typeface="Calibri"/>
                <a:sym typeface="Calibri"/>
              </a:rPr>
              <a:t>The following code declares two variables, namely, </a:t>
            </a:r>
            <a:r>
              <a:rPr b="1" lang="en-US">
                <a:latin typeface="Courier New"/>
                <a:ea typeface="Courier New"/>
                <a:cs typeface="Courier New"/>
                <a:sym typeface="Courier New"/>
              </a:rPr>
              <a:t>empNumber</a:t>
            </a:r>
            <a:r>
              <a:rPr lang="en-US">
                <a:latin typeface="Calibri"/>
                <a:ea typeface="Calibri"/>
                <a:cs typeface="Calibri"/>
                <a:sym typeface="Calibri"/>
              </a:rPr>
              <a:t> and </a:t>
            </a:r>
            <a:r>
              <a:rPr b="1" lang="en-US">
                <a:latin typeface="Courier New"/>
                <a:ea typeface="Courier New"/>
                <a:cs typeface="Courier New"/>
                <a:sym typeface="Courier New"/>
              </a:rPr>
              <a:t>empName</a:t>
            </a:r>
            <a:r>
              <a:rPr lang="en-US">
                <a:latin typeface="Calibri"/>
                <a:ea typeface="Calibri"/>
                <a:cs typeface="Calibri"/>
                <a:sym typeface="Calibri"/>
              </a:rPr>
              <a:t>:</a:t>
            </a:r>
            <a:endParaRPr>
              <a:latin typeface="Calibri"/>
              <a:ea typeface="Calibri"/>
              <a:cs typeface="Calibri"/>
              <a:sym typeface="Calibri"/>
            </a:endParaRPr>
          </a:p>
          <a:p>
            <a:pPr indent="-279400" lvl="2" marL="342900" rtl="0" algn="l">
              <a:lnSpc>
                <a:spcPct val="90000"/>
              </a:lnSpc>
              <a:spcBef>
                <a:spcPts val="500"/>
              </a:spcBef>
              <a:spcAft>
                <a:spcPts val="0"/>
              </a:spcAft>
              <a:buClr>
                <a:srgbClr val="004E4C"/>
              </a:buClr>
              <a:buSzPts val="1000"/>
              <a:buFont typeface="Noto Sans Symbols"/>
              <a:buNone/>
            </a:pPr>
            <a:r>
              <a:t/>
            </a:r>
            <a:endParaRPr>
              <a:latin typeface="Calibri"/>
              <a:ea typeface="Calibri"/>
              <a:cs typeface="Calibri"/>
              <a:sym typeface="Calibri"/>
            </a:endParaRPr>
          </a:p>
          <a:p>
            <a:pPr indent="-279400" lvl="2" marL="342900" rtl="0" algn="l">
              <a:lnSpc>
                <a:spcPct val="90000"/>
              </a:lnSpc>
              <a:spcBef>
                <a:spcPts val="500"/>
              </a:spcBef>
              <a:spcAft>
                <a:spcPts val="0"/>
              </a:spcAft>
              <a:buClr>
                <a:srgbClr val="004E4C"/>
              </a:buClr>
              <a:buSzPts val="1000"/>
              <a:buFont typeface="Noto Sans Symbols"/>
              <a:buNone/>
            </a:pPr>
            <a:r>
              <a:t/>
            </a:r>
            <a:endParaRPr>
              <a:latin typeface="Calibri"/>
              <a:ea typeface="Calibri"/>
              <a:cs typeface="Calibri"/>
              <a:sym typeface="Calibri"/>
            </a:endParaRPr>
          </a:p>
          <a:p>
            <a:pPr indent="-309562" lvl="2" marL="342900" rtl="0" algn="l">
              <a:lnSpc>
                <a:spcPct val="90000"/>
              </a:lnSpc>
              <a:spcBef>
                <a:spcPts val="500"/>
              </a:spcBef>
              <a:spcAft>
                <a:spcPts val="0"/>
              </a:spcAft>
              <a:buClr>
                <a:srgbClr val="004E4C"/>
              </a:buClr>
              <a:buSzPts val="525"/>
              <a:buFont typeface="Noto Sans Symbols"/>
              <a:buNone/>
            </a:pPr>
            <a:r>
              <a:t/>
            </a:r>
            <a:endParaRPr sz="1050">
              <a:latin typeface="Calibri"/>
              <a:ea typeface="Calibri"/>
              <a:cs typeface="Calibri"/>
              <a:sym typeface="Calibri"/>
            </a:endParaRPr>
          </a:p>
          <a:p>
            <a:pPr indent="-342900" lvl="2" marL="342900" rtl="0" algn="l">
              <a:lnSpc>
                <a:spcPct val="90000"/>
              </a:lnSpc>
              <a:spcBef>
                <a:spcPts val="500"/>
              </a:spcBef>
              <a:spcAft>
                <a:spcPts val="0"/>
              </a:spcAft>
              <a:buClr>
                <a:srgbClr val="004E4C"/>
              </a:buClr>
              <a:buSzPts val="1000"/>
              <a:buFont typeface="Noto Sans Symbols"/>
              <a:buChar char="◆"/>
            </a:pPr>
            <a:r>
              <a:rPr lang="en-US">
                <a:latin typeface="Calibri"/>
                <a:ea typeface="Calibri"/>
                <a:cs typeface="Calibri"/>
                <a:sym typeface="Calibri"/>
              </a:rPr>
              <a:t>In the code:</a:t>
            </a:r>
            <a:endParaRPr/>
          </a:p>
          <a:p>
            <a:pPr indent="-101600" lvl="2" marL="1143000" rtl="0" algn="l">
              <a:lnSpc>
                <a:spcPct val="90000"/>
              </a:lnSpc>
              <a:spcBef>
                <a:spcPts val="500"/>
              </a:spcBef>
              <a:spcAft>
                <a:spcPts val="0"/>
              </a:spcAft>
              <a:buSzPts val="1600"/>
              <a:buChar char="•"/>
            </a:pPr>
            <a:r>
              <a:rPr lang="en-US" sz="1600">
                <a:latin typeface="Calibri"/>
                <a:ea typeface="Calibri"/>
                <a:cs typeface="Calibri"/>
                <a:sym typeface="Calibri"/>
              </a:rPr>
              <a:t>an integer variable declares </a:t>
            </a:r>
            <a:r>
              <a:rPr b="1" lang="en-US" sz="1600">
                <a:latin typeface="Courier New"/>
                <a:ea typeface="Courier New"/>
                <a:cs typeface="Courier New"/>
                <a:sym typeface="Courier New"/>
              </a:rPr>
              <a:t>empNumber</a:t>
            </a:r>
            <a:r>
              <a:rPr lang="en-US" sz="1600">
                <a:latin typeface="Calibri"/>
                <a:ea typeface="Calibri"/>
                <a:cs typeface="Calibri"/>
                <a:sym typeface="Calibri"/>
              </a:rPr>
              <a:t>, and a string variable, </a:t>
            </a:r>
            <a:r>
              <a:rPr b="1" lang="en-US" sz="1600">
                <a:latin typeface="Courier New"/>
                <a:ea typeface="Courier New"/>
                <a:cs typeface="Courier New"/>
                <a:sym typeface="Courier New"/>
              </a:rPr>
              <a:t>empName</a:t>
            </a:r>
            <a:r>
              <a:rPr lang="en-US" sz="1600">
                <a:latin typeface="Calibri"/>
                <a:ea typeface="Calibri"/>
                <a:cs typeface="Calibri"/>
                <a:sym typeface="Calibri"/>
              </a:rPr>
              <a:t>. Memory is allocated to hold data in each variable. </a:t>
            </a:r>
            <a:endParaRPr/>
          </a:p>
          <a:p>
            <a:pPr indent="-101600" lvl="2" marL="1143000" rtl="0" algn="l">
              <a:lnSpc>
                <a:spcPct val="90000"/>
              </a:lnSpc>
              <a:spcBef>
                <a:spcPts val="500"/>
              </a:spcBef>
              <a:spcAft>
                <a:spcPts val="0"/>
              </a:spcAft>
              <a:buSzPts val="1600"/>
              <a:buChar char="•"/>
            </a:pPr>
            <a:r>
              <a:rPr lang="en-US" sz="1600">
                <a:latin typeface="Calibri"/>
                <a:ea typeface="Calibri"/>
                <a:cs typeface="Calibri"/>
                <a:sym typeface="Calibri"/>
              </a:rPr>
              <a:t>Values can be assigned to variables by using the assignment operator (=), as follows:</a:t>
            </a:r>
            <a:endParaRPr/>
          </a:p>
          <a:p>
            <a:pPr indent="-114300" lvl="3" marL="1600200" rtl="0" algn="l">
              <a:lnSpc>
                <a:spcPct val="90000"/>
              </a:lnSpc>
              <a:spcBef>
                <a:spcPts val="500"/>
              </a:spcBef>
              <a:spcAft>
                <a:spcPts val="0"/>
              </a:spcAft>
              <a:buSzPts val="1400"/>
              <a:buFont typeface="Arial"/>
              <a:buChar char="–"/>
            </a:pPr>
            <a:r>
              <a:rPr lang="en-US" sz="1400">
                <a:latin typeface="Courier New"/>
                <a:ea typeface="Courier New"/>
                <a:cs typeface="Courier New"/>
                <a:sym typeface="Courier New"/>
              </a:rPr>
              <a:t>empNumber</a:t>
            </a:r>
            <a:r>
              <a:rPr lang="en-US" sz="1400">
                <a:latin typeface="Calibri"/>
                <a:ea typeface="Calibri"/>
                <a:cs typeface="Calibri"/>
                <a:sym typeface="Calibri"/>
              </a:rPr>
              <a:t> = 100;</a:t>
            </a:r>
            <a:endParaRPr/>
          </a:p>
          <a:p>
            <a:pPr indent="-114300" lvl="3" marL="1600200" rtl="0" algn="l">
              <a:lnSpc>
                <a:spcPct val="90000"/>
              </a:lnSpc>
              <a:spcBef>
                <a:spcPts val="500"/>
              </a:spcBef>
              <a:spcAft>
                <a:spcPts val="0"/>
              </a:spcAft>
              <a:buSzPts val="1400"/>
              <a:buFont typeface="Arial"/>
              <a:buChar char="–"/>
            </a:pPr>
            <a:r>
              <a:rPr lang="en-US" sz="1400">
                <a:latin typeface="Courier New"/>
                <a:ea typeface="Courier New"/>
                <a:cs typeface="Courier New"/>
                <a:sym typeface="Courier New"/>
              </a:rPr>
              <a:t>empName</a:t>
            </a:r>
            <a:r>
              <a:rPr lang="en-US" sz="1400">
                <a:latin typeface="Calibri"/>
                <a:ea typeface="Calibri"/>
                <a:cs typeface="Calibri"/>
                <a:sym typeface="Calibri"/>
              </a:rPr>
              <a:t> = “David Blake”;</a:t>
            </a:r>
            <a:endParaRPr/>
          </a:p>
          <a:p>
            <a:pPr indent="-101600" lvl="2" marL="1143000" rtl="0" algn="l">
              <a:lnSpc>
                <a:spcPct val="90000"/>
              </a:lnSpc>
              <a:spcBef>
                <a:spcPts val="500"/>
              </a:spcBef>
              <a:spcAft>
                <a:spcPts val="0"/>
              </a:spcAft>
              <a:buSzPts val="1600"/>
              <a:buChar char="•"/>
            </a:pPr>
            <a:r>
              <a:rPr lang="en-US" sz="1600">
                <a:latin typeface="Calibri"/>
                <a:ea typeface="Calibri"/>
                <a:cs typeface="Calibri"/>
                <a:sym typeface="Calibri"/>
              </a:rPr>
              <a:t>You can also assign a value to a variable upon creation, as follows:</a:t>
            </a:r>
            <a:endParaRPr/>
          </a:p>
          <a:p>
            <a:pPr indent="-114300" lvl="3" marL="1600200" rtl="0" algn="l">
              <a:lnSpc>
                <a:spcPct val="90000"/>
              </a:lnSpc>
              <a:spcBef>
                <a:spcPts val="500"/>
              </a:spcBef>
              <a:spcAft>
                <a:spcPts val="0"/>
              </a:spcAft>
              <a:buSzPts val="1400"/>
              <a:buFont typeface="Arial"/>
              <a:buChar char="–"/>
            </a:pPr>
            <a:r>
              <a:rPr lang="en-US" sz="1400">
                <a:latin typeface="Courier New"/>
                <a:ea typeface="Courier New"/>
                <a:cs typeface="Courier New"/>
                <a:sym typeface="Courier New"/>
              </a:rPr>
              <a:t>int empNumber = 100;</a:t>
            </a:r>
            <a:endParaRPr/>
          </a:p>
          <a:p>
            <a:pPr indent="-298450" lvl="2" marL="342900" rtl="0" algn="l">
              <a:lnSpc>
                <a:spcPct val="90000"/>
              </a:lnSpc>
              <a:spcBef>
                <a:spcPts val="500"/>
              </a:spcBef>
              <a:spcAft>
                <a:spcPts val="0"/>
              </a:spcAft>
              <a:buClr>
                <a:srgbClr val="004E4C"/>
              </a:buClr>
              <a:buSzPts val="700"/>
              <a:buFont typeface="Noto Sans Symbols"/>
              <a:buNone/>
            </a:pPr>
            <a:r>
              <a:t/>
            </a:r>
            <a:endParaRPr sz="1400">
              <a:latin typeface="Courier New"/>
              <a:ea typeface="Courier New"/>
              <a:cs typeface="Courier New"/>
              <a:sym typeface="Courier New"/>
            </a:endParaRPr>
          </a:p>
          <a:p>
            <a:pPr indent="-12700" lvl="2" marL="1143000" rtl="0" algn="l">
              <a:lnSpc>
                <a:spcPct val="90000"/>
              </a:lnSpc>
              <a:spcBef>
                <a:spcPts val="500"/>
              </a:spcBef>
              <a:spcAft>
                <a:spcPts val="0"/>
              </a:spcAft>
              <a:buSzPts val="1400"/>
              <a:buNone/>
            </a:pPr>
            <a:r>
              <a:t/>
            </a:r>
            <a:endParaRPr sz="1400">
              <a:latin typeface="Calibri"/>
              <a:ea typeface="Calibri"/>
              <a:cs typeface="Calibri"/>
              <a:sym typeface="Calibri"/>
            </a:endParaRPr>
          </a:p>
          <a:p>
            <a:pPr indent="-12700" lvl="2" marL="1143000" rtl="0" algn="l">
              <a:lnSpc>
                <a:spcPct val="90000"/>
              </a:lnSpc>
              <a:spcBef>
                <a:spcPts val="500"/>
              </a:spcBef>
              <a:spcAft>
                <a:spcPts val="0"/>
              </a:spcAft>
              <a:buSzPts val="1400"/>
              <a:buNone/>
            </a:pPr>
            <a:r>
              <a:t/>
            </a:r>
            <a:endParaRPr sz="1400">
              <a:latin typeface="Calibri"/>
              <a:ea typeface="Calibri"/>
              <a:cs typeface="Calibri"/>
              <a:sym typeface="Calibri"/>
            </a:endParaRPr>
          </a:p>
          <a:p>
            <a:pPr indent="-76200" lvl="1" marL="685800" rtl="0" algn="l">
              <a:lnSpc>
                <a:spcPct val="90000"/>
              </a:lnSpc>
              <a:spcBef>
                <a:spcPts val="500"/>
              </a:spcBef>
              <a:spcAft>
                <a:spcPts val="0"/>
              </a:spcAft>
              <a:buSzPts val="1800"/>
              <a:buFont typeface="Noto Sans Symbols"/>
              <a:buNone/>
            </a:pPr>
            <a:r>
              <a:t/>
            </a:r>
            <a:endParaRPr sz="1800"/>
          </a:p>
          <a:p>
            <a:pPr indent="-76200" lvl="1" marL="685800" rtl="0" algn="l">
              <a:lnSpc>
                <a:spcPct val="90000"/>
              </a:lnSpc>
              <a:spcBef>
                <a:spcPts val="500"/>
              </a:spcBef>
              <a:spcAft>
                <a:spcPts val="0"/>
              </a:spcAft>
              <a:buSzPts val="1800"/>
              <a:buFont typeface="Noto Sans Symbols"/>
              <a:buNone/>
            </a:pPr>
            <a:r>
              <a:t/>
            </a:r>
            <a:endParaRPr sz="1800"/>
          </a:p>
          <a:p>
            <a:pPr indent="-76200" lvl="1" marL="685800" rtl="0" algn="l">
              <a:lnSpc>
                <a:spcPct val="90000"/>
              </a:lnSpc>
              <a:spcBef>
                <a:spcPts val="500"/>
              </a:spcBef>
              <a:spcAft>
                <a:spcPts val="0"/>
              </a:spcAft>
              <a:buSzPts val="1800"/>
              <a:buFont typeface="Noto Sans Symbols"/>
              <a:buNone/>
            </a:pPr>
            <a:r>
              <a:t/>
            </a:r>
            <a:endParaRPr sz="1800"/>
          </a:p>
          <a:p>
            <a:pPr indent="-76200" lvl="1" marL="685800" rtl="0" algn="l">
              <a:lnSpc>
                <a:spcPct val="90000"/>
              </a:lnSpc>
              <a:spcBef>
                <a:spcPts val="500"/>
              </a:spcBef>
              <a:spcAft>
                <a:spcPts val="0"/>
              </a:spcAft>
              <a:buSzPts val="1800"/>
              <a:buFont typeface="Noto Sans Symbols"/>
              <a:buNone/>
            </a:pPr>
            <a:r>
              <a:t/>
            </a:r>
            <a:endParaRPr sz="1800"/>
          </a:p>
          <a:p>
            <a:pPr indent="-76200" lvl="1" marL="685800" rtl="0" algn="l">
              <a:lnSpc>
                <a:spcPct val="90000"/>
              </a:lnSpc>
              <a:spcBef>
                <a:spcPts val="500"/>
              </a:spcBef>
              <a:spcAft>
                <a:spcPts val="0"/>
              </a:spcAft>
              <a:buSzPts val="1800"/>
              <a:buFont typeface="Noto Sans Symbols"/>
              <a:buNone/>
            </a:pPr>
            <a:r>
              <a:t/>
            </a:r>
            <a:endParaRPr sz="1800"/>
          </a:p>
        </p:txBody>
      </p:sp>
      <p:sp>
        <p:nvSpPr>
          <p:cNvPr id="70" name="Google Shape;70;p5"/>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71" name="Google Shape;71;p5"/>
          <p:cNvSpPr/>
          <p:nvPr/>
        </p:nvSpPr>
        <p:spPr>
          <a:xfrm>
            <a:off x="2209800" y="1600200"/>
            <a:ext cx="6553200" cy="381000"/>
          </a:xfrm>
          <a:prstGeom prst="rect">
            <a:avLst/>
          </a:prstGeom>
          <a:solidFill>
            <a:srgbClr val="FFFF00">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Courier New"/>
                <a:ea typeface="Courier New"/>
                <a:cs typeface="Courier New"/>
                <a:sym typeface="Courier New"/>
              </a:rPr>
              <a:t>&lt;variableName&gt; = &lt;value&gt;;</a:t>
            </a:r>
            <a:endParaRPr/>
          </a:p>
        </p:txBody>
      </p:sp>
      <p:sp>
        <p:nvSpPr>
          <p:cNvPr id="72" name="Google Shape;72;p5"/>
          <p:cNvSpPr txBox="1"/>
          <p:nvPr/>
        </p:nvSpPr>
        <p:spPr>
          <a:xfrm>
            <a:off x="2203450" y="1143000"/>
            <a:ext cx="1301750" cy="30480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7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Syntax</a:t>
            </a:r>
            <a:endParaRPr/>
          </a:p>
        </p:txBody>
      </p:sp>
      <p:sp>
        <p:nvSpPr>
          <p:cNvPr id="73" name="Google Shape;73;p5"/>
          <p:cNvSpPr txBox="1"/>
          <p:nvPr/>
        </p:nvSpPr>
        <p:spPr>
          <a:xfrm>
            <a:off x="2185988" y="3657600"/>
            <a:ext cx="1295400" cy="30480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7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74" name="Google Shape;74;p5"/>
          <p:cNvSpPr txBox="1"/>
          <p:nvPr/>
        </p:nvSpPr>
        <p:spPr>
          <a:xfrm>
            <a:off x="3581400" y="3429001"/>
            <a:ext cx="4343400" cy="714375"/>
          </a:xfrm>
          <a:prstGeom prst="rect">
            <a:avLst/>
          </a:prstGeom>
          <a:solidFill>
            <a:srgbClr val="FFFF00">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Courier New"/>
                <a:ea typeface="Courier New"/>
                <a:cs typeface="Courier New"/>
                <a:sym typeface="Courier New"/>
              </a:rPr>
              <a:t>int empNumber;</a:t>
            </a:r>
            <a:endParaRPr/>
          </a:p>
          <a:p>
            <a:pPr indent="0" lvl="0" marL="0" marR="0" rtl="0" algn="l">
              <a:lnSpc>
                <a:spcPct val="70000"/>
              </a:lnSpc>
              <a:spcBef>
                <a:spcPts val="900"/>
              </a:spcBef>
              <a:spcAft>
                <a:spcPts val="0"/>
              </a:spcAft>
              <a:buClr>
                <a:schemeClr val="dk1"/>
              </a:buClr>
              <a:buSzPts val="1800"/>
              <a:buFont typeface="Noto Sans Symbols"/>
              <a:buNone/>
            </a:pPr>
            <a:r>
              <a:rPr b="0" i="0" lang="en-US" sz="1800" u="none" cap="none" strike="noStrike">
                <a:solidFill>
                  <a:schemeClr val="dk1"/>
                </a:solidFill>
                <a:latin typeface="Courier New"/>
                <a:ea typeface="Courier New"/>
                <a:cs typeface="Courier New"/>
                <a:sym typeface="Courier New"/>
              </a:rPr>
              <a:t>string empName;</a:t>
            </a:r>
            <a:endParaRPr/>
          </a:p>
          <a:p>
            <a:pPr indent="0" lvl="0" marL="0" marR="0" rtl="0" algn="l">
              <a:lnSpc>
                <a:spcPct val="70000"/>
              </a:lnSpc>
              <a:spcBef>
                <a:spcPts val="900"/>
              </a:spcBef>
              <a:spcAft>
                <a:spcPts val="0"/>
              </a:spcAft>
              <a:buClr>
                <a:schemeClr val="dk1"/>
              </a:buClr>
              <a:buSzPts val="1800"/>
              <a:buFont typeface="Noto Sans Symbols"/>
              <a:buNone/>
            </a:pPr>
            <a:r>
              <a:t/>
            </a:r>
            <a:endParaRPr b="0" i="0" sz="1800" u="none" cap="none" strike="noStrike">
              <a:solidFill>
                <a:schemeClr val="dk1"/>
              </a:solidFill>
              <a:latin typeface="Courier New"/>
              <a:ea typeface="Courier New"/>
              <a:cs typeface="Courier New"/>
              <a:sym typeface="Courier New"/>
            </a:endParaRPr>
          </a:p>
        </p:txBody>
      </p:sp>
      <p:sp>
        <p:nvSpPr>
          <p:cNvPr id="75" name="Google Shape;75;p5"/>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50"/>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Convert Methods </a:t>
            </a:r>
            <a:endParaRPr>
              <a:latin typeface="Calibri"/>
              <a:ea typeface="Calibri"/>
              <a:cs typeface="Calibri"/>
              <a:sym typeface="Calibri"/>
            </a:endParaRPr>
          </a:p>
        </p:txBody>
      </p:sp>
      <p:sp>
        <p:nvSpPr>
          <p:cNvPr id="660" name="Google Shape;660;p50"/>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661" name="Google Shape;661;p50"/>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662" name="Google Shape;662;p50"/>
          <p:cNvSpPr txBox="1"/>
          <p:nvPr/>
        </p:nvSpPr>
        <p:spPr>
          <a:xfrm>
            <a:off x="1752600" y="758826"/>
            <a:ext cx="8915400" cy="56419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4E4C"/>
              </a:buClr>
              <a:buSzPts val="800"/>
              <a:buFont typeface="Noto Sans Symbols"/>
              <a:buChar char="◆"/>
            </a:pPr>
            <a:r>
              <a:rPr b="0" i="0" lang="en-US" sz="1600" u="none" cap="none" strike="noStrike">
                <a:solidFill>
                  <a:schemeClr val="dk1"/>
                </a:solidFill>
                <a:latin typeface="Calibri"/>
                <a:ea typeface="Calibri"/>
                <a:cs typeface="Calibri"/>
                <a:sym typeface="Calibri"/>
              </a:rPr>
              <a:t>The </a:t>
            </a:r>
            <a:r>
              <a:rPr b="0" i="0" lang="en-US" sz="1600" u="none" cap="none" strike="noStrike">
                <a:solidFill>
                  <a:schemeClr val="dk1"/>
                </a:solidFill>
                <a:latin typeface="Courier New"/>
                <a:ea typeface="Courier New"/>
                <a:cs typeface="Courier New"/>
                <a:sym typeface="Courier New"/>
              </a:rPr>
              <a:t>ReadLine()</a:t>
            </a:r>
            <a:r>
              <a:rPr b="0" i="0" lang="en-US" sz="1600" u="none" cap="none" strike="noStrike">
                <a:solidFill>
                  <a:schemeClr val="dk1"/>
                </a:solidFill>
                <a:latin typeface="Calibri"/>
                <a:ea typeface="Calibri"/>
                <a:cs typeface="Calibri"/>
                <a:sym typeface="Calibri"/>
              </a:rPr>
              <a:t> method can also be used to accept integer values from the user. The data is accepted as a </a:t>
            </a:r>
            <a:r>
              <a:rPr b="0" i="0" lang="en-US" sz="1600" u="none" cap="none" strike="noStrike">
                <a:solidFill>
                  <a:schemeClr val="dk1"/>
                </a:solidFill>
                <a:latin typeface="Courier New"/>
                <a:ea typeface="Courier New"/>
                <a:cs typeface="Courier New"/>
                <a:sym typeface="Courier New"/>
              </a:rPr>
              <a:t>string</a:t>
            </a:r>
            <a:r>
              <a:rPr b="0" i="0" lang="en-US" sz="1600" u="none" cap="none" strike="noStrike">
                <a:solidFill>
                  <a:schemeClr val="dk1"/>
                </a:solidFill>
                <a:latin typeface="Calibri"/>
                <a:ea typeface="Calibri"/>
                <a:cs typeface="Calibri"/>
                <a:sym typeface="Calibri"/>
              </a:rPr>
              <a:t> and then converted into the </a:t>
            </a:r>
            <a:r>
              <a:rPr b="0" i="0" lang="en-US" sz="1600" u="none" cap="none" strike="noStrike">
                <a:solidFill>
                  <a:schemeClr val="dk1"/>
                </a:solidFill>
                <a:latin typeface="Courier New"/>
                <a:ea typeface="Courier New"/>
                <a:cs typeface="Courier New"/>
                <a:sym typeface="Courier New"/>
              </a:rPr>
              <a:t>int</a:t>
            </a:r>
            <a:r>
              <a:rPr b="0" i="0" lang="en-US" sz="1600" u="none" cap="none" strike="noStrike">
                <a:solidFill>
                  <a:schemeClr val="dk1"/>
                </a:solidFill>
                <a:latin typeface="Calibri"/>
                <a:ea typeface="Calibri"/>
                <a:cs typeface="Calibri"/>
                <a:sym typeface="Calibri"/>
              </a:rPr>
              <a:t> data type. C# provides a </a:t>
            </a:r>
            <a:r>
              <a:rPr b="0" i="0" lang="en-US" sz="1600" u="none" cap="none" strike="noStrike">
                <a:solidFill>
                  <a:schemeClr val="dk1"/>
                </a:solidFill>
                <a:latin typeface="Courier New"/>
                <a:ea typeface="Courier New"/>
                <a:cs typeface="Courier New"/>
                <a:sym typeface="Courier New"/>
              </a:rPr>
              <a:t>Convert</a:t>
            </a:r>
            <a:r>
              <a:rPr b="0" i="0" lang="en-US" sz="1600" u="none" cap="none" strike="noStrike">
                <a:solidFill>
                  <a:schemeClr val="dk1"/>
                </a:solidFill>
                <a:latin typeface="Calibri"/>
                <a:ea typeface="Calibri"/>
                <a:cs typeface="Calibri"/>
                <a:sym typeface="Calibri"/>
              </a:rPr>
              <a:t> class in the </a:t>
            </a:r>
            <a:r>
              <a:rPr b="0" i="0" lang="en-US" sz="1600" u="none" cap="none" strike="noStrike">
                <a:solidFill>
                  <a:schemeClr val="dk1"/>
                </a:solidFill>
                <a:latin typeface="Courier New"/>
                <a:ea typeface="Courier New"/>
                <a:cs typeface="Courier New"/>
                <a:sym typeface="Courier New"/>
              </a:rPr>
              <a:t>System</a:t>
            </a:r>
            <a:r>
              <a:rPr b="0" i="0" lang="en-US" sz="1600" u="none" cap="none" strike="noStrike">
                <a:solidFill>
                  <a:schemeClr val="dk1"/>
                </a:solidFill>
                <a:latin typeface="Calibri"/>
                <a:ea typeface="Calibri"/>
                <a:cs typeface="Calibri"/>
                <a:sym typeface="Calibri"/>
              </a:rPr>
              <a:t> namespace to convert one base data type to another base data type.</a:t>
            </a:r>
            <a:endParaRPr b="0" i="0" sz="1600" u="none" cap="none" strike="noStrike">
              <a:solidFill>
                <a:schemeClr val="dk1"/>
              </a:solidFill>
              <a:latin typeface="Courier New"/>
              <a:ea typeface="Courier New"/>
              <a:cs typeface="Courier New"/>
              <a:sym typeface="Courier New"/>
            </a:endParaRPr>
          </a:p>
          <a:p>
            <a:pPr indent="-342900" lvl="0" marL="342900" marR="0" rtl="0" algn="l">
              <a:lnSpc>
                <a:spcPct val="100000"/>
              </a:lnSpc>
              <a:spcBef>
                <a:spcPts val="320"/>
              </a:spcBef>
              <a:spcAft>
                <a:spcPts val="0"/>
              </a:spcAft>
              <a:buClr>
                <a:srgbClr val="004E4C"/>
              </a:buClr>
              <a:buSzPts val="800"/>
              <a:buFont typeface="Noto Sans Symbols"/>
              <a:buChar char="◆"/>
            </a:pPr>
            <a:r>
              <a:rPr b="0" i="0" lang="en-US" sz="1600" u="none" cap="none" strike="noStrike">
                <a:solidFill>
                  <a:schemeClr val="dk1"/>
                </a:solidFill>
                <a:latin typeface="Calibri"/>
                <a:ea typeface="Calibri"/>
                <a:cs typeface="Calibri"/>
                <a:sym typeface="Calibri"/>
              </a:rPr>
              <a:t>The following code reads the name, age, and salary using the </a:t>
            </a:r>
            <a:r>
              <a:rPr b="0" i="0" lang="en-US" sz="1600" u="none" cap="none" strike="noStrike">
                <a:solidFill>
                  <a:schemeClr val="dk1"/>
                </a:solidFill>
                <a:latin typeface="Courier New"/>
                <a:ea typeface="Courier New"/>
                <a:cs typeface="Courier New"/>
                <a:sym typeface="Courier New"/>
              </a:rPr>
              <a:t>Console.ReadLine()</a:t>
            </a:r>
            <a:r>
              <a:rPr b="0" i="0" lang="en-US" sz="1600" u="none" cap="none" strike="noStrike">
                <a:solidFill>
                  <a:schemeClr val="dk1"/>
                </a:solidFill>
                <a:latin typeface="Calibri"/>
                <a:ea typeface="Calibri"/>
                <a:cs typeface="Calibri"/>
                <a:sym typeface="Calibri"/>
              </a:rPr>
              <a:t> method and converts the age and salary into </a:t>
            </a:r>
            <a:r>
              <a:rPr b="0" i="0" lang="en-US" sz="1600" u="none" cap="none" strike="noStrike">
                <a:solidFill>
                  <a:schemeClr val="dk1"/>
                </a:solidFill>
                <a:latin typeface="Courier New"/>
                <a:ea typeface="Courier New"/>
                <a:cs typeface="Courier New"/>
                <a:sym typeface="Courier New"/>
              </a:rPr>
              <a:t>int</a:t>
            </a:r>
            <a:r>
              <a:rPr b="0" i="0" lang="en-US" sz="1600" u="none" cap="none" strike="noStrike">
                <a:solidFill>
                  <a:schemeClr val="dk1"/>
                </a:solidFill>
                <a:latin typeface="Calibri"/>
                <a:ea typeface="Calibri"/>
                <a:cs typeface="Calibri"/>
                <a:sym typeface="Calibri"/>
              </a:rPr>
              <a:t> and </a:t>
            </a:r>
            <a:r>
              <a:rPr b="0" i="0" lang="en-US" sz="1600" u="none" cap="none" strike="noStrike">
                <a:solidFill>
                  <a:schemeClr val="dk1"/>
                </a:solidFill>
                <a:latin typeface="Courier New"/>
                <a:ea typeface="Courier New"/>
                <a:cs typeface="Courier New"/>
                <a:sym typeface="Courier New"/>
              </a:rPr>
              <a:t>double</a:t>
            </a:r>
            <a:r>
              <a:rPr b="0" i="0" lang="en-US" sz="1600" u="none" cap="none" strike="noStrike">
                <a:solidFill>
                  <a:schemeClr val="dk1"/>
                </a:solidFill>
                <a:latin typeface="Calibri"/>
                <a:ea typeface="Calibri"/>
                <a:cs typeface="Calibri"/>
                <a:sym typeface="Calibri"/>
              </a:rPr>
              <a:t> using the appropriate conversion methods of the </a:t>
            </a:r>
            <a:r>
              <a:rPr b="0" i="0" lang="en-US" sz="1600" u="none" cap="none" strike="noStrike">
                <a:solidFill>
                  <a:schemeClr val="dk1"/>
                </a:solidFill>
                <a:latin typeface="Courier New"/>
                <a:ea typeface="Courier New"/>
                <a:cs typeface="Courier New"/>
                <a:sym typeface="Courier New"/>
              </a:rPr>
              <a:t>Convert</a:t>
            </a:r>
            <a:r>
              <a:rPr b="0" i="0" lang="en-US" sz="1600" u="none" cap="none" strike="noStrike">
                <a:solidFill>
                  <a:schemeClr val="dk1"/>
                </a:solidFill>
                <a:latin typeface="Calibri"/>
                <a:ea typeface="Calibri"/>
                <a:cs typeface="Calibri"/>
                <a:sym typeface="Calibri"/>
              </a:rPr>
              <a:t> class:</a:t>
            </a:r>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a:p>
            <a:pPr indent="0" lvl="4" marL="0" marR="0" rtl="0" algn="l">
              <a:lnSpc>
                <a:spcPct val="70000"/>
              </a:lnSpc>
              <a:spcBef>
                <a:spcPts val="700"/>
              </a:spcBef>
              <a:spcAft>
                <a:spcPts val="0"/>
              </a:spcAft>
              <a:buClr>
                <a:schemeClr val="dk1"/>
              </a:buClr>
              <a:buSzPts val="1400"/>
              <a:buFont typeface="Arial"/>
              <a:buNone/>
            </a:pPr>
            <a:r>
              <a:rPr b="0" i="0" lang="en-US" sz="1400" u="none" cap="none" strike="noStrike">
                <a:solidFill>
                  <a:schemeClr val="dk1"/>
                </a:solidFill>
                <a:latin typeface="Courier New"/>
                <a:ea typeface="Courier New"/>
                <a:cs typeface="Courier New"/>
                <a:sym typeface="Courier New"/>
              </a:rPr>
              <a:t>Enter your name: David Blake</a:t>
            </a:r>
            <a:endParaRPr/>
          </a:p>
          <a:p>
            <a:pPr indent="0" lvl="4" marL="0" marR="0" rtl="0" algn="l">
              <a:lnSpc>
                <a:spcPct val="70000"/>
              </a:lnSpc>
              <a:spcBef>
                <a:spcPts val="700"/>
              </a:spcBef>
              <a:spcAft>
                <a:spcPts val="0"/>
              </a:spcAft>
              <a:buClr>
                <a:schemeClr val="dk1"/>
              </a:buClr>
              <a:buSzPts val="1400"/>
              <a:buFont typeface="Arial"/>
              <a:buNone/>
            </a:pPr>
            <a:r>
              <a:rPr b="0" i="0" lang="en-US" sz="1400" u="none" cap="none" strike="noStrike">
                <a:solidFill>
                  <a:schemeClr val="dk1"/>
                </a:solidFill>
                <a:latin typeface="Courier New"/>
                <a:ea typeface="Courier New"/>
                <a:cs typeface="Courier New"/>
                <a:sym typeface="Courier New"/>
              </a:rPr>
              <a:t>Enter your age: 34</a:t>
            </a:r>
            <a:endParaRPr/>
          </a:p>
          <a:p>
            <a:pPr indent="0" lvl="4" marL="0" marR="0" rtl="0" algn="l">
              <a:lnSpc>
                <a:spcPct val="70000"/>
              </a:lnSpc>
              <a:spcBef>
                <a:spcPts val="700"/>
              </a:spcBef>
              <a:spcAft>
                <a:spcPts val="0"/>
              </a:spcAft>
              <a:buClr>
                <a:schemeClr val="dk1"/>
              </a:buClr>
              <a:buSzPts val="1400"/>
              <a:buFont typeface="Arial"/>
              <a:buNone/>
            </a:pPr>
            <a:r>
              <a:rPr b="0" i="0" lang="en-US" sz="1400" u="none" cap="none" strike="noStrike">
                <a:solidFill>
                  <a:schemeClr val="dk1"/>
                </a:solidFill>
                <a:latin typeface="Courier New"/>
                <a:ea typeface="Courier New"/>
                <a:cs typeface="Courier New"/>
                <a:sym typeface="Courier New"/>
              </a:rPr>
              <a:t>Enter the salary: 3450.50</a:t>
            </a:r>
            <a:endParaRPr/>
          </a:p>
          <a:p>
            <a:pPr indent="0" lvl="4" marL="0" marR="0" rtl="0" algn="l">
              <a:lnSpc>
                <a:spcPct val="70000"/>
              </a:lnSpc>
              <a:spcBef>
                <a:spcPts val="700"/>
              </a:spcBef>
              <a:spcAft>
                <a:spcPts val="0"/>
              </a:spcAft>
              <a:buClr>
                <a:schemeClr val="dk1"/>
              </a:buClr>
              <a:buSzPts val="1400"/>
              <a:buFont typeface="Arial"/>
              <a:buNone/>
            </a:pPr>
            <a:r>
              <a:rPr b="0" i="0" lang="en-US" sz="1400" u="none" cap="none" strike="noStrike">
                <a:solidFill>
                  <a:schemeClr val="dk1"/>
                </a:solidFill>
                <a:latin typeface="Courier New"/>
                <a:ea typeface="Courier New"/>
                <a:cs typeface="Courier New"/>
                <a:sym typeface="Courier New"/>
              </a:rPr>
              <a:t>Name: David Blake, Age: 34, Salary: 3450.50</a:t>
            </a:r>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sp>
        <p:nvSpPr>
          <p:cNvPr id="663" name="Google Shape;663;p50"/>
          <p:cNvSpPr txBox="1"/>
          <p:nvPr/>
        </p:nvSpPr>
        <p:spPr>
          <a:xfrm>
            <a:off x="1806575" y="3114676"/>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664" name="Google Shape;664;p50"/>
          <p:cNvSpPr txBox="1"/>
          <p:nvPr/>
        </p:nvSpPr>
        <p:spPr>
          <a:xfrm>
            <a:off x="3309938" y="2514600"/>
            <a:ext cx="7205662" cy="20574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string userName;</a:t>
            </a:r>
            <a:endParaRPr/>
          </a:p>
          <a:p>
            <a:pPr indent="0" lvl="0" marL="0" marR="0" rtl="0" algn="l">
              <a:lnSpc>
                <a:spcPct val="70000"/>
              </a:lnSpc>
              <a:spcBef>
                <a:spcPts val="525"/>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int age;</a:t>
            </a:r>
            <a:endParaRPr/>
          </a:p>
          <a:p>
            <a:pPr indent="0" lvl="0" marL="0" marR="0" rtl="0" algn="l">
              <a:lnSpc>
                <a:spcPct val="70000"/>
              </a:lnSpc>
              <a:spcBef>
                <a:spcPts val="525"/>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double salary;</a:t>
            </a:r>
            <a:endParaRPr/>
          </a:p>
          <a:p>
            <a:pPr indent="0" lvl="0" marL="0" marR="0" rtl="0" algn="l">
              <a:lnSpc>
                <a:spcPct val="70000"/>
              </a:lnSpc>
              <a:spcBef>
                <a:spcPts val="525"/>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Console.Write(“Enter your name: “);</a:t>
            </a:r>
            <a:endParaRPr/>
          </a:p>
          <a:p>
            <a:pPr indent="0" lvl="0" marL="0" marR="0" rtl="0" algn="l">
              <a:lnSpc>
                <a:spcPct val="70000"/>
              </a:lnSpc>
              <a:spcBef>
                <a:spcPts val="525"/>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userName = Console.ReadLine();</a:t>
            </a:r>
            <a:endParaRPr/>
          </a:p>
          <a:p>
            <a:pPr indent="0" lvl="0" marL="0" marR="0" rtl="0" algn="l">
              <a:lnSpc>
                <a:spcPct val="70000"/>
              </a:lnSpc>
              <a:spcBef>
                <a:spcPts val="525"/>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Console.Write(“Enter your age: “);</a:t>
            </a:r>
            <a:endParaRPr/>
          </a:p>
          <a:p>
            <a:pPr indent="0" lvl="0" marL="0" marR="0" rtl="0" algn="l">
              <a:lnSpc>
                <a:spcPct val="70000"/>
              </a:lnSpc>
              <a:spcBef>
                <a:spcPts val="525"/>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age = Convert.ToInt32(Console.ReadLine());</a:t>
            </a:r>
            <a:endParaRPr/>
          </a:p>
          <a:p>
            <a:pPr indent="0" lvl="0" marL="0" marR="0" rtl="0" algn="l">
              <a:lnSpc>
                <a:spcPct val="70000"/>
              </a:lnSpc>
              <a:spcBef>
                <a:spcPts val="525"/>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Console.Write(“Enter the salary: “);</a:t>
            </a:r>
            <a:endParaRPr/>
          </a:p>
          <a:p>
            <a:pPr indent="0" lvl="0" marL="0" marR="0" rtl="0" algn="l">
              <a:lnSpc>
                <a:spcPct val="70000"/>
              </a:lnSpc>
              <a:spcBef>
                <a:spcPts val="525"/>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salary = Convert.ToDouble(Console.ReadLine());</a:t>
            </a:r>
            <a:endParaRPr/>
          </a:p>
          <a:p>
            <a:pPr indent="0" lvl="0" marL="0" marR="0" rtl="0" algn="l">
              <a:lnSpc>
                <a:spcPct val="70000"/>
              </a:lnSpc>
              <a:spcBef>
                <a:spcPts val="525"/>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Console.WriteLine(“Name: {0}, Age: {1}, Salary: {2} “, userName, age, salary);</a:t>
            </a:r>
            <a:endParaRPr/>
          </a:p>
        </p:txBody>
      </p:sp>
      <p:sp>
        <p:nvSpPr>
          <p:cNvPr id="665" name="Google Shape;665;p50"/>
          <p:cNvSpPr txBox="1"/>
          <p:nvPr/>
        </p:nvSpPr>
        <p:spPr>
          <a:xfrm>
            <a:off x="1806575" y="4572000"/>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sp>
        <p:nvSpPr>
          <p:cNvPr id="666" name="Google Shape;666;p50"/>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1"/>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Numeric Format Specifiers </a:t>
            </a:r>
            <a:endParaRPr>
              <a:latin typeface="Calibri"/>
              <a:ea typeface="Calibri"/>
              <a:cs typeface="Calibri"/>
              <a:sym typeface="Calibri"/>
            </a:endParaRPr>
          </a:p>
        </p:txBody>
      </p:sp>
      <p:sp>
        <p:nvSpPr>
          <p:cNvPr id="673" name="Google Shape;673;p51"/>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674" name="Google Shape;674;p51"/>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675" name="Google Shape;675;p51"/>
          <p:cNvSpPr txBox="1"/>
          <p:nvPr/>
        </p:nvSpPr>
        <p:spPr>
          <a:xfrm>
            <a:off x="1752600" y="758826"/>
            <a:ext cx="8915400" cy="55657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Format specifiers are special characters that are used to display values of variables in a particular format. For example, you can display an octal value as decimal using format specifiers.</a:t>
            </a:r>
            <a:endParaRPr/>
          </a:p>
          <a:p>
            <a:pPr indent="-342900" lvl="0" marL="342900" marR="0" rtl="0" algn="l">
              <a:lnSpc>
                <a:spcPct val="10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In C#, you can convert numeric values in different formats. For example, you can display a big number in an exponential form. </a:t>
            </a:r>
            <a:endParaRPr/>
          </a:p>
          <a:p>
            <a:pPr indent="-342900" lvl="0" marL="342900" marR="0" rtl="0" algn="l">
              <a:lnSpc>
                <a:spcPct val="10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To convert numeric values using numeric format specifiers, you should enclose the specifier in curly braces. These curly braces must be enclosed in double quotes. This is done in the output methods of the </a:t>
            </a:r>
            <a:r>
              <a:rPr b="0" i="0" lang="en-US" sz="2000" u="none" cap="none" strike="noStrike">
                <a:solidFill>
                  <a:srgbClr val="000000"/>
                </a:solidFill>
                <a:latin typeface="Arial"/>
                <a:ea typeface="Arial"/>
                <a:cs typeface="Arial"/>
                <a:sym typeface="Arial"/>
              </a:rPr>
              <a:t>Console</a:t>
            </a:r>
            <a:r>
              <a:rPr b="0" i="0" lang="en-US" sz="2000" u="none" cap="none" strike="noStrike">
                <a:solidFill>
                  <a:srgbClr val="000000"/>
                </a:solidFill>
                <a:latin typeface="Calibri"/>
                <a:ea typeface="Calibri"/>
                <a:cs typeface="Calibri"/>
                <a:sym typeface="Calibri"/>
              </a:rPr>
              <a:t> class.</a:t>
            </a:r>
            <a:endParaRPr/>
          </a:p>
          <a:p>
            <a:pPr indent="-342900" lvl="0" marL="342900" marR="0" rtl="0" algn="l">
              <a:lnSpc>
                <a:spcPct val="10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The following is the syntax for the numeric format specifier:</a:t>
            </a:r>
            <a:endParaRPr/>
          </a:p>
          <a:p>
            <a:pPr indent="-285750" lvl="0" marL="342900" marR="0" rtl="0" algn="l">
              <a:lnSpc>
                <a:spcPct val="10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10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10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10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0" lvl="0" marL="400050" marR="0" rtl="0" algn="l">
              <a:lnSpc>
                <a:spcPct val="100000"/>
              </a:lnSpc>
              <a:spcBef>
                <a:spcPts val="400"/>
              </a:spcBef>
              <a:spcAft>
                <a:spcPts val="0"/>
              </a:spcAft>
              <a:buClr>
                <a:srgbClr val="004E4C"/>
              </a:buClr>
              <a:buSzPts val="1000"/>
              <a:buFont typeface="Calibri"/>
              <a:buNone/>
            </a:pPr>
            <a:r>
              <a:rPr b="0" i="0" lang="en-US" sz="2000" u="none" cap="none" strike="noStrike">
                <a:solidFill>
                  <a:srgbClr val="000000"/>
                </a:solidFill>
                <a:latin typeface="Calibri"/>
                <a:ea typeface="Calibri"/>
                <a:cs typeface="Calibri"/>
                <a:sym typeface="Calibri"/>
              </a:rPr>
              <a:t> where,</a:t>
            </a:r>
            <a:endParaRPr/>
          </a:p>
          <a:p>
            <a:pPr indent="-50800" lvl="1" marL="742950" marR="0" rtl="0" algn="l">
              <a:lnSpc>
                <a:spcPct val="90000"/>
              </a:lnSpc>
              <a:spcBef>
                <a:spcPts val="320"/>
              </a:spcBef>
              <a:spcAft>
                <a:spcPts val="0"/>
              </a:spcAft>
              <a:buClr>
                <a:srgbClr val="006666"/>
              </a:buClr>
              <a:buSzPts val="800"/>
              <a:buFont typeface="Noto Sans Symbols"/>
              <a:buChar char="🞛"/>
            </a:pPr>
            <a:r>
              <a:rPr b="0" i="0" lang="en-US" sz="1600" u="none" cap="none" strike="noStrike">
                <a:solidFill>
                  <a:srgbClr val="000000"/>
                </a:solidFill>
                <a:latin typeface="Arial"/>
                <a:ea typeface="Arial"/>
                <a:cs typeface="Arial"/>
                <a:sym typeface="Arial"/>
              </a:rPr>
              <a:t>formatspecifier</a:t>
            </a:r>
            <a:r>
              <a:rPr b="0" i="0" lang="en-US" sz="1600" u="none" cap="none" strike="noStrike">
                <a:solidFill>
                  <a:srgbClr val="000000"/>
                </a:solidFill>
                <a:latin typeface="Calibri"/>
                <a:ea typeface="Calibri"/>
                <a:cs typeface="Calibri"/>
                <a:sym typeface="Calibri"/>
              </a:rPr>
              <a:t>: Is the numeric format specifier.</a:t>
            </a:r>
            <a:endParaRPr/>
          </a:p>
          <a:p>
            <a:pPr indent="-50800" lvl="1" marL="742950" marR="0" rtl="0" algn="l">
              <a:lnSpc>
                <a:spcPct val="90000"/>
              </a:lnSpc>
              <a:spcBef>
                <a:spcPts val="320"/>
              </a:spcBef>
              <a:spcAft>
                <a:spcPts val="0"/>
              </a:spcAft>
              <a:buClr>
                <a:srgbClr val="006666"/>
              </a:buClr>
              <a:buSzPts val="800"/>
              <a:buFont typeface="Noto Sans Symbols"/>
              <a:buChar char="🞛"/>
            </a:pPr>
            <a:r>
              <a:rPr b="0" i="0" lang="en-US" sz="1600" u="none" cap="none" strike="noStrike">
                <a:solidFill>
                  <a:srgbClr val="000000"/>
                </a:solidFill>
                <a:latin typeface="Arial"/>
                <a:ea typeface="Arial"/>
                <a:cs typeface="Arial"/>
                <a:sym typeface="Arial"/>
              </a:rPr>
              <a:t>variable name</a:t>
            </a:r>
            <a:r>
              <a:rPr b="0" i="0" lang="en-US" sz="1600" u="none" cap="none" strike="noStrike">
                <a:solidFill>
                  <a:srgbClr val="000000"/>
                </a:solidFill>
                <a:latin typeface="Calibri"/>
                <a:ea typeface="Calibri"/>
                <a:cs typeface="Calibri"/>
                <a:sym typeface="Calibri"/>
              </a:rPr>
              <a:t>: Is the name of the integer variable.</a:t>
            </a:r>
            <a:endParaRPr/>
          </a:p>
          <a:p>
            <a:pPr indent="-285750" lvl="0" marL="342900" marR="0" rtl="0" algn="l">
              <a:lnSpc>
                <a:spcPct val="10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p:txBody>
      </p:sp>
      <p:sp>
        <p:nvSpPr>
          <p:cNvPr id="676" name="Google Shape;676;p51"/>
          <p:cNvSpPr txBox="1"/>
          <p:nvPr/>
        </p:nvSpPr>
        <p:spPr>
          <a:xfrm>
            <a:off x="2209800" y="3905250"/>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Syntax</a:t>
            </a:r>
            <a:endParaRPr/>
          </a:p>
        </p:txBody>
      </p:sp>
      <p:sp>
        <p:nvSpPr>
          <p:cNvPr id="677" name="Google Shape;677;p51"/>
          <p:cNvSpPr/>
          <p:nvPr/>
        </p:nvSpPr>
        <p:spPr>
          <a:xfrm>
            <a:off x="2209800" y="4305300"/>
            <a:ext cx="8229600" cy="415925"/>
          </a:xfrm>
          <a:prstGeom prst="rect">
            <a:avLst/>
          </a:prstGeom>
          <a:solidFill>
            <a:srgbClr val="FFFF00">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Courier New"/>
                <a:ea typeface="Courier New"/>
                <a:cs typeface="Courier New"/>
                <a:sym typeface="Courier New"/>
              </a:rPr>
              <a:t>Console.WriteLine(“{format specifier}”, &lt;variable name&gt;); </a:t>
            </a:r>
            <a:endParaRPr/>
          </a:p>
        </p:txBody>
      </p:sp>
      <p:sp>
        <p:nvSpPr>
          <p:cNvPr id="678" name="Google Shape;678;p51"/>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52"/>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Using Numeric Format Specifiers </a:t>
            </a:r>
            <a:endParaRPr>
              <a:latin typeface="Calibri"/>
              <a:ea typeface="Calibri"/>
              <a:cs typeface="Calibri"/>
              <a:sym typeface="Calibri"/>
            </a:endParaRPr>
          </a:p>
        </p:txBody>
      </p:sp>
      <p:sp>
        <p:nvSpPr>
          <p:cNvPr id="685" name="Google Shape;685;p52"/>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686" name="Google Shape;686;p52"/>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687" name="Google Shape;687;p52"/>
          <p:cNvSpPr txBox="1"/>
          <p:nvPr/>
        </p:nvSpPr>
        <p:spPr>
          <a:xfrm>
            <a:off x="1752600" y="758826"/>
            <a:ext cx="8915400" cy="57181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4E4C"/>
              </a:buClr>
              <a:buSzPts val="800"/>
              <a:buFont typeface="Noto Sans Symbols"/>
              <a:buChar char="◆"/>
            </a:pPr>
            <a:r>
              <a:rPr b="0" i="0" lang="en-US" sz="1600" u="none" cap="none" strike="noStrike">
                <a:solidFill>
                  <a:schemeClr val="dk1"/>
                </a:solidFill>
                <a:latin typeface="Calibri"/>
                <a:ea typeface="Calibri"/>
                <a:cs typeface="Calibri"/>
                <a:sym typeface="Calibri"/>
              </a:rPr>
              <a:t>Numeric format specifiers work only with numeric data that can be suffixed with digits. The digits specify the number of zeros to be inserted, after the decimal location. </a:t>
            </a:r>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a:p>
            <a:pPr indent="-342900" lvl="0" marL="342900" marR="0" rtl="0" algn="l">
              <a:lnSpc>
                <a:spcPct val="100000"/>
              </a:lnSpc>
              <a:spcBef>
                <a:spcPts val="320"/>
              </a:spcBef>
              <a:spcAft>
                <a:spcPts val="0"/>
              </a:spcAft>
              <a:buClr>
                <a:srgbClr val="004E4C"/>
              </a:buClr>
              <a:buSzPts val="800"/>
              <a:buFont typeface="Noto Sans Symbols"/>
              <a:buNone/>
            </a:pPr>
            <a:r>
              <a:rPr b="0" i="0" lang="en-US" sz="1600" u="none" cap="none" strike="noStrike">
                <a:solidFill>
                  <a:schemeClr val="dk1"/>
                </a:solidFill>
                <a:latin typeface="Calibri"/>
                <a:ea typeface="Calibri"/>
                <a:cs typeface="Calibri"/>
                <a:sym typeface="Calibri"/>
              </a:rPr>
              <a:t> </a:t>
            </a:r>
            <a:endParaRPr/>
          </a:p>
          <a:p>
            <a:pPr indent="-342900" lvl="0" marL="342900" marR="0" rtl="0" algn="l">
              <a:lnSpc>
                <a:spcPct val="100000"/>
              </a:lnSpc>
              <a:spcBef>
                <a:spcPts val="320"/>
              </a:spcBef>
              <a:spcAft>
                <a:spcPts val="0"/>
              </a:spcAft>
              <a:buClr>
                <a:srgbClr val="004E4C"/>
              </a:buClr>
              <a:buSzPts val="800"/>
              <a:buFont typeface="Noto Sans Symbols"/>
              <a:buChar char="◆"/>
            </a:pPr>
            <a:r>
              <a:rPr b="0" i="0" lang="en-US" sz="1600" u="none" cap="none" strike="noStrike">
                <a:solidFill>
                  <a:schemeClr val="dk1"/>
                </a:solidFill>
                <a:latin typeface="Calibri"/>
                <a:ea typeface="Calibri"/>
                <a:cs typeface="Calibri"/>
                <a:sym typeface="Calibri"/>
              </a:rPr>
              <a:t>If you use a specifier such as C3, three zeros will be suffixed, after the decimal location of the given number. The following table lists some of the numeric format specifiers in C#:</a:t>
            </a:r>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sp>
        <p:nvSpPr>
          <p:cNvPr id="688" name="Google Shape;688;p52"/>
          <p:cNvSpPr txBox="1"/>
          <p:nvPr/>
        </p:nvSpPr>
        <p:spPr>
          <a:xfrm>
            <a:off x="1828800" y="1371600"/>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Example</a:t>
            </a:r>
            <a:endParaRPr/>
          </a:p>
        </p:txBody>
      </p:sp>
      <p:graphicFrame>
        <p:nvGraphicFramePr>
          <p:cNvPr id="689" name="Google Shape;689;p52"/>
          <p:cNvGraphicFramePr/>
          <p:nvPr/>
        </p:nvGraphicFramePr>
        <p:xfrm>
          <a:off x="2057400" y="2590800"/>
          <a:ext cx="3000000" cy="3000000"/>
        </p:xfrm>
        <a:graphic>
          <a:graphicData uri="http://schemas.openxmlformats.org/drawingml/2006/table">
            <a:tbl>
              <a:tblPr>
                <a:noFill/>
                <a:tableStyleId>{4CB7630B-1B6B-4CF3-A188-35BD42DB97FF}</a:tableStyleId>
              </a:tblPr>
              <a:tblGrid>
                <a:gridCol w="1676400"/>
                <a:gridCol w="1905000"/>
                <a:gridCol w="4876800"/>
              </a:tblGrid>
              <a:tr h="280400">
                <a:tc>
                  <a:txBody>
                    <a:bodyPr/>
                    <a:lstStyle/>
                    <a:p>
                      <a:pPr indent="0" lvl="0" marL="0" marR="0" rtl="0" algn="ctr">
                        <a:lnSpc>
                          <a:spcPct val="115000"/>
                        </a:lnSpc>
                        <a:spcBef>
                          <a:spcPts val="0"/>
                        </a:spcBef>
                        <a:spcAft>
                          <a:spcPts val="0"/>
                        </a:spcAft>
                        <a:buClr>
                          <a:srgbClr val="000000"/>
                        </a:buClr>
                        <a:buSzPts val="1600"/>
                        <a:buFont typeface="Calibri"/>
                        <a:buNone/>
                      </a:pPr>
                      <a:r>
                        <a:rPr b="1" lang="en-US" sz="1600" u="none" cap="none" strike="noStrike">
                          <a:solidFill>
                            <a:srgbClr val="000000"/>
                          </a:solidFill>
                          <a:latin typeface="Calibri"/>
                          <a:ea typeface="Calibri"/>
                          <a:cs typeface="Calibri"/>
                          <a:sym typeface="Calibri"/>
                        </a:rPr>
                        <a:t>Format Specifier</a:t>
                      </a:r>
                      <a:endParaRPr sz="1600" u="none" cap="none" strike="noStrike">
                        <a:latin typeface="Calibri"/>
                        <a:ea typeface="Calibri"/>
                        <a:cs typeface="Calibri"/>
                        <a:sym typeface="Calibri"/>
                      </a:endParaRPr>
                    </a:p>
                  </a:txBody>
                  <a:tcPr marT="0" marB="0" marR="65200" marL="65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600"/>
                        <a:buFont typeface="Calibri"/>
                        <a:buNone/>
                      </a:pPr>
                      <a:r>
                        <a:rPr b="1" lang="en-US" sz="1600" u="none" cap="none" strike="noStrike">
                          <a:solidFill>
                            <a:srgbClr val="000000"/>
                          </a:solidFill>
                          <a:latin typeface="Calibri"/>
                          <a:ea typeface="Calibri"/>
                          <a:cs typeface="Calibri"/>
                          <a:sym typeface="Calibri"/>
                        </a:rPr>
                        <a:t>Name</a:t>
                      </a:r>
                      <a:endParaRPr sz="1600" u="none" cap="none" strike="noStrike">
                        <a:latin typeface="Calibri"/>
                        <a:ea typeface="Calibri"/>
                        <a:cs typeface="Calibri"/>
                        <a:sym typeface="Calibri"/>
                      </a:endParaRPr>
                    </a:p>
                  </a:txBody>
                  <a:tcPr marT="0" marB="0" marR="65200" marL="65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600"/>
                        <a:buFont typeface="Calibri"/>
                        <a:buNone/>
                      </a:pPr>
                      <a:r>
                        <a:rPr b="1" lang="en-US" sz="1600" u="none" cap="none" strike="noStrike">
                          <a:solidFill>
                            <a:srgbClr val="000000"/>
                          </a:solidFill>
                          <a:latin typeface="Calibri"/>
                          <a:ea typeface="Calibri"/>
                          <a:cs typeface="Calibri"/>
                          <a:sym typeface="Calibri"/>
                        </a:rPr>
                        <a:t>Description</a:t>
                      </a:r>
                      <a:endParaRPr sz="1600" u="none" cap="none" strike="noStrike">
                        <a:latin typeface="Calibri"/>
                        <a:ea typeface="Calibri"/>
                        <a:cs typeface="Calibri"/>
                        <a:sym typeface="Calibri"/>
                      </a:endParaRPr>
                    </a:p>
                  </a:txBody>
                  <a:tcPr marT="0" marB="0" marR="65200" marL="65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578750">
                <a:tc>
                  <a:txBody>
                    <a:bodyPr/>
                    <a:lstStyle/>
                    <a:p>
                      <a:pPr indent="0" lvl="0" marL="0" marR="0" rtl="0" algn="l">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C or c</a:t>
                      </a:r>
                      <a:endParaRPr sz="1600" u="none" cap="none" strike="noStrike">
                        <a:latin typeface="Courier New"/>
                        <a:ea typeface="Courier New"/>
                        <a:cs typeface="Courier New"/>
                        <a:sym typeface="Courier New"/>
                      </a:endParaRPr>
                    </a:p>
                  </a:txBody>
                  <a:tcPr marT="0" marB="0" marR="65200" marL="65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Currency</a:t>
                      </a:r>
                      <a:endParaRPr sz="1600" u="none" cap="none" strike="noStrike">
                        <a:latin typeface="Calibri"/>
                        <a:ea typeface="Calibri"/>
                        <a:cs typeface="Calibri"/>
                        <a:sym typeface="Calibri"/>
                      </a:endParaRPr>
                    </a:p>
                  </a:txBody>
                  <a:tcPr marT="0" marB="0" marR="65200" marL="65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The number is converted to a string that represents a currency amount.</a:t>
                      </a:r>
                      <a:endParaRPr sz="1600" u="none" cap="none" strike="noStrike">
                        <a:latin typeface="Calibri"/>
                        <a:ea typeface="Calibri"/>
                        <a:cs typeface="Calibri"/>
                        <a:sym typeface="Calibri"/>
                      </a:endParaRPr>
                    </a:p>
                  </a:txBody>
                  <a:tcPr marT="0" marB="0" marR="65200" marL="65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1402050">
                <a:tc>
                  <a:txBody>
                    <a:bodyPr/>
                    <a:lstStyle/>
                    <a:p>
                      <a:pPr indent="0" lvl="0" marL="0" marR="0" rtl="0" algn="l">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D or d</a:t>
                      </a:r>
                      <a:endParaRPr sz="1600" u="none" cap="none" strike="noStrike">
                        <a:latin typeface="Courier New"/>
                        <a:ea typeface="Courier New"/>
                        <a:cs typeface="Courier New"/>
                        <a:sym typeface="Courier New"/>
                      </a:endParaRPr>
                    </a:p>
                  </a:txBody>
                  <a:tcPr marT="0" marB="0" marR="65200" marL="65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Decimal</a:t>
                      </a:r>
                      <a:endParaRPr sz="1600" u="none" cap="none" strike="noStrike">
                        <a:latin typeface="Calibri"/>
                        <a:ea typeface="Calibri"/>
                        <a:cs typeface="Calibri"/>
                        <a:sym typeface="Calibri"/>
                      </a:endParaRPr>
                    </a:p>
                  </a:txBody>
                  <a:tcPr marT="0" marB="0" marR="65200" marL="65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The number is converted to a string of decimal digits (0-9), prefixed by a minus sign in case the number is negative. The precision specifier indicates the minimum number of digits desired in the resulting string. This format is supported for fundamental types only.</a:t>
                      </a:r>
                      <a:endParaRPr sz="1600" u="none" cap="none" strike="noStrike">
                        <a:latin typeface="Calibri"/>
                        <a:ea typeface="Calibri"/>
                        <a:cs typeface="Calibri"/>
                        <a:sym typeface="Calibri"/>
                      </a:endParaRPr>
                    </a:p>
                  </a:txBody>
                  <a:tcPr marT="0" marB="0" marR="65200" marL="65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964575">
                <a:tc>
                  <a:txBody>
                    <a:bodyPr/>
                    <a:lstStyle/>
                    <a:p>
                      <a:pPr indent="0" lvl="0" marL="0" marR="0" rtl="0" algn="l">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E or e</a:t>
                      </a:r>
                      <a:endParaRPr/>
                    </a:p>
                  </a:txBody>
                  <a:tcPr marT="0" marB="0" marR="65200" marL="65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Scientific (Exponential)</a:t>
                      </a:r>
                      <a:endParaRPr sz="1600" u="none" cap="none" strike="noStrike">
                        <a:latin typeface="Calibri"/>
                        <a:ea typeface="Calibri"/>
                        <a:cs typeface="Calibri"/>
                        <a:sym typeface="Calibri"/>
                      </a:endParaRPr>
                    </a:p>
                  </a:txBody>
                  <a:tcPr marT="0" marB="0" marR="65200" marL="65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The number is converted to a string of the form ‘-d.ddd...E+ddd’ or ‘-d.ddd...e+ddd’, where each ‘d’ indicates a digit (0-9).</a:t>
                      </a:r>
                      <a:endParaRPr sz="1600" u="none" cap="none" strike="noStrike">
                        <a:latin typeface="Calibri"/>
                        <a:ea typeface="Calibri"/>
                        <a:cs typeface="Calibri"/>
                        <a:sym typeface="Calibri"/>
                      </a:endParaRPr>
                    </a:p>
                  </a:txBody>
                  <a:tcPr marT="0" marB="0" marR="65200" marL="65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sp>
        <p:nvSpPr>
          <p:cNvPr id="690" name="Google Shape;690;p52"/>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53"/>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Custom Numeric Format Strings 1-3</a:t>
            </a:r>
            <a:endParaRPr>
              <a:latin typeface="Calibri"/>
              <a:ea typeface="Calibri"/>
              <a:cs typeface="Calibri"/>
              <a:sym typeface="Calibri"/>
            </a:endParaRPr>
          </a:p>
        </p:txBody>
      </p:sp>
      <p:sp>
        <p:nvSpPr>
          <p:cNvPr id="697" name="Google Shape;697;p53"/>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698" name="Google Shape;698;p53"/>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699" name="Google Shape;699;p53"/>
          <p:cNvSpPr txBox="1"/>
          <p:nvPr/>
        </p:nvSpPr>
        <p:spPr>
          <a:xfrm>
            <a:off x="1752600" y="758826"/>
            <a:ext cx="8915400" cy="57943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4E4C"/>
              </a:buClr>
              <a:buSzPts val="700"/>
              <a:buFont typeface="Noto Sans Symbols"/>
              <a:buChar char="◆"/>
            </a:pPr>
            <a:r>
              <a:rPr b="0" i="0" lang="en-US" sz="1400" u="none" cap="none" strike="noStrike">
                <a:solidFill>
                  <a:schemeClr val="dk1"/>
                </a:solidFill>
                <a:latin typeface="Calibri"/>
                <a:ea typeface="Calibri"/>
                <a:cs typeface="Calibri"/>
                <a:sym typeface="Calibri"/>
              </a:rPr>
              <a:t>Custom numeric format strings contain more than one custom numeric format specifiers and define how data is formatted. </a:t>
            </a:r>
            <a:endParaRPr/>
          </a:p>
          <a:p>
            <a:pPr indent="-342900" lvl="0" marL="342900" marR="0" rtl="0" algn="l">
              <a:lnSpc>
                <a:spcPct val="100000"/>
              </a:lnSpc>
              <a:spcBef>
                <a:spcPts val="280"/>
              </a:spcBef>
              <a:spcAft>
                <a:spcPts val="0"/>
              </a:spcAft>
              <a:buClr>
                <a:srgbClr val="004E4C"/>
              </a:buClr>
              <a:buSzPts val="700"/>
              <a:buFont typeface="Noto Sans Symbols"/>
              <a:buChar char="◆"/>
            </a:pPr>
            <a:r>
              <a:rPr b="0" i="0" lang="en-US" sz="1400" u="none" cap="none" strike="noStrike">
                <a:solidFill>
                  <a:schemeClr val="dk1"/>
                </a:solidFill>
                <a:latin typeface="Calibri"/>
                <a:ea typeface="Calibri"/>
                <a:cs typeface="Calibri"/>
                <a:sym typeface="Calibri"/>
              </a:rPr>
              <a:t>A custom numeric format string is defined as any string that is not a standard numeric format string. The following table lists the custom numeric format specifiers and their description:</a:t>
            </a:r>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graphicFrame>
        <p:nvGraphicFramePr>
          <p:cNvPr id="700" name="Google Shape;700;p53"/>
          <p:cNvGraphicFramePr/>
          <p:nvPr/>
        </p:nvGraphicFramePr>
        <p:xfrm>
          <a:off x="2209800" y="1828801"/>
          <a:ext cx="3000000" cy="3000000"/>
        </p:xfrm>
        <a:graphic>
          <a:graphicData uri="http://schemas.openxmlformats.org/drawingml/2006/table">
            <a:tbl>
              <a:tblPr>
                <a:noFill/>
                <a:tableStyleId>{4CB7630B-1B6B-4CF3-A188-35BD42DB97FF}</a:tableStyleId>
              </a:tblPr>
              <a:tblGrid>
                <a:gridCol w="1676400"/>
                <a:gridCol w="6629400"/>
              </a:tblGrid>
              <a:tr h="280400">
                <a:tc>
                  <a:txBody>
                    <a:bodyPr/>
                    <a:lstStyle/>
                    <a:p>
                      <a:pPr indent="0" lvl="0" marL="0" marR="0" rtl="0" algn="ctr">
                        <a:lnSpc>
                          <a:spcPct val="115000"/>
                        </a:lnSpc>
                        <a:spcBef>
                          <a:spcPts val="0"/>
                        </a:spcBef>
                        <a:spcAft>
                          <a:spcPts val="0"/>
                        </a:spcAft>
                        <a:buClr>
                          <a:srgbClr val="000000"/>
                        </a:buClr>
                        <a:buSzPts val="1600"/>
                        <a:buFont typeface="Calibri"/>
                        <a:buNone/>
                      </a:pPr>
                      <a:r>
                        <a:rPr b="1" lang="en-US" sz="1600" u="none" cap="none" strike="noStrike">
                          <a:solidFill>
                            <a:srgbClr val="000000"/>
                          </a:solidFill>
                          <a:latin typeface="Calibri"/>
                          <a:ea typeface="Calibri"/>
                          <a:cs typeface="Calibri"/>
                          <a:sym typeface="Calibri"/>
                        </a:rPr>
                        <a:t>Format Specifier</a:t>
                      </a:r>
                      <a:endParaRPr b="1" sz="1600" u="none" cap="none" strike="noStrike">
                        <a:latin typeface="Calibri"/>
                        <a:ea typeface="Calibri"/>
                        <a:cs typeface="Calibri"/>
                        <a:sym typeface="Calibri"/>
                      </a:endParaRPr>
                    </a:p>
                  </a:txBody>
                  <a:tcPr marT="0" marB="0" marR="67500" marL="67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600"/>
                        <a:buFont typeface="Calibri"/>
                        <a:buNone/>
                      </a:pPr>
                      <a:r>
                        <a:rPr b="1" lang="en-US" sz="1600" u="none" cap="none" strike="noStrike">
                          <a:solidFill>
                            <a:srgbClr val="000000"/>
                          </a:solidFill>
                          <a:latin typeface="Calibri"/>
                          <a:ea typeface="Calibri"/>
                          <a:cs typeface="Calibri"/>
                          <a:sym typeface="Calibri"/>
                        </a:rPr>
                        <a:t>Description</a:t>
                      </a:r>
                      <a:endParaRPr b="1" sz="1600" u="none" cap="none" strike="noStrike">
                        <a:latin typeface="Calibri"/>
                        <a:ea typeface="Calibri"/>
                        <a:cs typeface="Calibri"/>
                        <a:sym typeface="Calibri"/>
                      </a:endParaRPr>
                    </a:p>
                  </a:txBody>
                  <a:tcPr marT="0" marB="0" marR="67500" marL="67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490725">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0</a:t>
                      </a:r>
                      <a:endParaRPr sz="1600" u="none" cap="none" strike="noStrike">
                        <a:latin typeface="Calibri"/>
                        <a:ea typeface="Calibri"/>
                        <a:cs typeface="Calibri"/>
                        <a:sym typeface="Calibri"/>
                      </a:endParaRPr>
                    </a:p>
                  </a:txBody>
                  <a:tcPr marT="0" marB="0" marR="67500" marL="67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If the value being formatted contains a digit where '0' appears, then it is copied to the result string</a:t>
                      </a:r>
                      <a:endParaRPr sz="1600" u="none" cap="none" strike="noStrike">
                        <a:latin typeface="Calibri"/>
                        <a:ea typeface="Calibri"/>
                        <a:cs typeface="Calibri"/>
                        <a:sym typeface="Calibri"/>
                      </a:endParaRPr>
                    </a:p>
                  </a:txBody>
                  <a:tcPr marT="0" marB="0" marR="67500" marL="67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490725">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a:t>
                      </a:r>
                      <a:endParaRPr sz="1600" u="none" cap="none" strike="noStrike">
                        <a:latin typeface="Calibri"/>
                        <a:ea typeface="Calibri"/>
                        <a:cs typeface="Calibri"/>
                        <a:sym typeface="Calibri"/>
                      </a:endParaRPr>
                    </a:p>
                  </a:txBody>
                  <a:tcPr marT="0" marB="0" marR="67500" marL="67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If the value being formatted contains a digit where '#' appears, then it is copied to the result string</a:t>
                      </a:r>
                      <a:endParaRPr sz="1600" u="none" cap="none" strike="noStrike">
                        <a:latin typeface="Calibri"/>
                        <a:ea typeface="Calibri"/>
                        <a:cs typeface="Calibri"/>
                        <a:sym typeface="Calibri"/>
                      </a:endParaRPr>
                    </a:p>
                  </a:txBody>
                  <a:tcPr marT="0" marB="0" marR="67500" marL="67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24975">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a:t>
                      </a:r>
                      <a:endParaRPr sz="1600" u="none" cap="none" strike="noStrike">
                        <a:latin typeface="Calibri"/>
                        <a:ea typeface="Calibri"/>
                        <a:cs typeface="Calibri"/>
                        <a:sym typeface="Calibri"/>
                      </a:endParaRPr>
                    </a:p>
                  </a:txBody>
                  <a:tcPr marT="0" marB="0" marR="67500" marL="67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The first '.' character verifies the location of the decimal separator</a:t>
                      </a:r>
                      <a:endParaRPr sz="1600" u="none" cap="none" strike="noStrike">
                        <a:latin typeface="Calibri"/>
                        <a:ea typeface="Calibri"/>
                        <a:cs typeface="Calibri"/>
                        <a:sym typeface="Calibri"/>
                      </a:endParaRPr>
                    </a:p>
                  </a:txBody>
                  <a:tcPr marT="0" marB="0" marR="67500" marL="67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462600">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a:t>
                      </a:r>
                      <a:endParaRPr sz="1600" u="none" cap="none" strike="noStrike">
                        <a:latin typeface="Calibri"/>
                        <a:ea typeface="Calibri"/>
                        <a:cs typeface="Calibri"/>
                        <a:sym typeface="Calibri"/>
                      </a:endParaRPr>
                    </a:p>
                  </a:txBody>
                  <a:tcPr marT="0" marB="0" marR="67500" marL="67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The ',' character serves as a thousand separator specifier and a number scaling specifier</a:t>
                      </a:r>
                      <a:endParaRPr sz="1600" u="none" cap="none" strike="noStrike">
                        <a:latin typeface="Calibri"/>
                        <a:ea typeface="Calibri"/>
                        <a:cs typeface="Calibri"/>
                        <a:sym typeface="Calibri"/>
                      </a:endParaRPr>
                    </a:p>
                  </a:txBody>
                  <a:tcPr marT="0" marB="0" marR="67500" marL="67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462600">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a:t>
                      </a:r>
                      <a:endParaRPr sz="1600" u="none" cap="none" strike="noStrike">
                        <a:latin typeface="Calibri"/>
                        <a:ea typeface="Calibri"/>
                        <a:cs typeface="Calibri"/>
                        <a:sym typeface="Calibri"/>
                      </a:endParaRPr>
                    </a:p>
                  </a:txBody>
                  <a:tcPr marT="0" marB="0" marR="67500" marL="67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The '%' character in a format string multiplies a number with 100 before it is formatted</a:t>
                      </a:r>
                      <a:endParaRPr sz="1600" u="none" cap="none" strike="noStrike">
                        <a:latin typeface="Calibri"/>
                        <a:ea typeface="Calibri"/>
                        <a:cs typeface="Calibri"/>
                        <a:sym typeface="Calibri"/>
                      </a:endParaRPr>
                    </a:p>
                  </a:txBody>
                  <a:tcPr marT="0" marB="0" marR="67500" marL="67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492350">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E0, E+0,E-0, e0, e+0,</a:t>
                      </a:r>
                      <a:endParaRPr sz="1600" u="none" cap="none" strike="noStrike">
                        <a:latin typeface="Calibri"/>
                        <a:ea typeface="Calibri"/>
                        <a:cs typeface="Calibri"/>
                        <a:sym typeface="Calibri"/>
                      </a:endParaRPr>
                    </a:p>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e-0</a:t>
                      </a:r>
                      <a:endParaRPr sz="1600" u="none" cap="none" strike="noStrike">
                        <a:latin typeface="Calibri"/>
                        <a:ea typeface="Calibri"/>
                        <a:cs typeface="Calibri"/>
                        <a:sym typeface="Calibri"/>
                      </a:endParaRPr>
                    </a:p>
                  </a:txBody>
                  <a:tcPr marT="0" marB="0" marR="67500" marL="67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If any of the given strings are present in the format string and they are followed by at least one '0' character, then the number is formatted using scientific notation</a:t>
                      </a:r>
                      <a:endParaRPr sz="1600" u="none" cap="none" strike="noStrike">
                        <a:latin typeface="Calibri"/>
                        <a:ea typeface="Calibri"/>
                        <a:cs typeface="Calibri"/>
                        <a:sym typeface="Calibri"/>
                      </a:endParaRPr>
                    </a:p>
                  </a:txBody>
                  <a:tcPr marT="0" marB="0" marR="67500" marL="67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490725">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a:t>
                      </a:r>
                      <a:endParaRPr sz="1600" u="none" cap="none" strike="noStrike">
                        <a:latin typeface="Calibri"/>
                        <a:ea typeface="Calibri"/>
                        <a:cs typeface="Calibri"/>
                        <a:sym typeface="Calibri"/>
                      </a:endParaRPr>
                    </a:p>
                  </a:txBody>
                  <a:tcPr marT="0" marB="0" marR="67500" marL="67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The backslash character causes the next character in the format string to be interpreted as an escape sequence</a:t>
                      </a:r>
                      <a:endParaRPr sz="1600" u="none" cap="none" strike="noStrike">
                        <a:latin typeface="Calibri"/>
                        <a:ea typeface="Calibri"/>
                        <a:cs typeface="Calibri"/>
                        <a:sym typeface="Calibri"/>
                      </a:endParaRPr>
                    </a:p>
                  </a:txBody>
                  <a:tcPr marT="0" marB="0" marR="67500" marL="67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490725">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'ABC'</a:t>
                      </a:r>
                      <a:endParaRPr sz="1600" u="none" cap="none" strike="noStrike">
                        <a:latin typeface="Calibri"/>
                        <a:ea typeface="Calibri"/>
                        <a:cs typeface="Calibri"/>
                        <a:sym typeface="Calibri"/>
                      </a:endParaRPr>
                    </a:p>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"ABC"</a:t>
                      </a:r>
                      <a:endParaRPr sz="1600" u="none" cap="none" strike="noStrike">
                        <a:latin typeface="Calibri"/>
                        <a:ea typeface="Calibri"/>
                        <a:cs typeface="Calibri"/>
                        <a:sym typeface="Calibri"/>
                      </a:endParaRPr>
                    </a:p>
                  </a:txBody>
                  <a:tcPr marT="0" marB="0" marR="67500" marL="67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The characters that are enclosed within single or double quotes are copied to the result string</a:t>
                      </a:r>
                      <a:endParaRPr sz="1600" u="none" cap="none" strike="noStrike">
                        <a:latin typeface="Calibri"/>
                        <a:ea typeface="Calibri"/>
                        <a:cs typeface="Calibri"/>
                        <a:sym typeface="Calibri"/>
                      </a:endParaRPr>
                    </a:p>
                  </a:txBody>
                  <a:tcPr marT="0" marB="0" marR="67500" marL="67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24975">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a:t>
                      </a:r>
                      <a:endParaRPr sz="1600" u="none" cap="none" strike="noStrike">
                        <a:latin typeface="Calibri"/>
                        <a:ea typeface="Calibri"/>
                        <a:cs typeface="Calibri"/>
                        <a:sym typeface="Calibri"/>
                      </a:endParaRPr>
                    </a:p>
                  </a:txBody>
                  <a:tcPr marT="0" marB="0" marR="67500" marL="67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The ';' character separates a section into positive, negative, and zero numbers</a:t>
                      </a:r>
                      <a:endParaRPr sz="1600" u="none" cap="none" strike="noStrike">
                        <a:latin typeface="Calibri"/>
                        <a:ea typeface="Calibri"/>
                        <a:cs typeface="Calibri"/>
                        <a:sym typeface="Calibri"/>
                      </a:endParaRPr>
                    </a:p>
                  </a:txBody>
                  <a:tcPr marT="0" marB="0" marR="67500" marL="67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45350">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Other</a:t>
                      </a:r>
                      <a:endParaRPr sz="1600" u="none" cap="none" strike="noStrike">
                        <a:latin typeface="Calibri"/>
                        <a:ea typeface="Calibri"/>
                        <a:cs typeface="Calibri"/>
                        <a:sym typeface="Calibri"/>
                      </a:endParaRPr>
                    </a:p>
                  </a:txBody>
                  <a:tcPr marT="0" marB="0" marR="67500" marL="67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Any of the other characters are copied to the result string</a:t>
                      </a:r>
                      <a:endParaRPr sz="1600" u="none" cap="none" strike="noStrike">
                        <a:latin typeface="Calibri"/>
                        <a:ea typeface="Calibri"/>
                        <a:cs typeface="Calibri"/>
                        <a:sym typeface="Calibri"/>
                      </a:endParaRPr>
                    </a:p>
                  </a:txBody>
                  <a:tcPr marT="0" marB="0" marR="67500" marL="67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sp>
        <p:nvSpPr>
          <p:cNvPr id="701" name="Google Shape;701;p53"/>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54"/>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Custom Numeric Format Strings 2-3</a:t>
            </a:r>
            <a:endParaRPr>
              <a:latin typeface="Calibri"/>
              <a:ea typeface="Calibri"/>
              <a:cs typeface="Calibri"/>
              <a:sym typeface="Calibri"/>
            </a:endParaRPr>
          </a:p>
        </p:txBody>
      </p:sp>
      <p:sp>
        <p:nvSpPr>
          <p:cNvPr id="708" name="Google Shape;708;p54"/>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709" name="Google Shape;709;p54"/>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710" name="Google Shape;710;p54"/>
          <p:cNvSpPr txBox="1"/>
          <p:nvPr/>
        </p:nvSpPr>
        <p:spPr>
          <a:xfrm>
            <a:off x="1752600" y="758826"/>
            <a:ext cx="8915400" cy="54895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4E4C"/>
              </a:buClr>
              <a:buSzPts val="1200"/>
              <a:buFont typeface="Noto Sans Symbols"/>
              <a:buChar char="◆"/>
            </a:pPr>
            <a:r>
              <a:rPr b="0" i="0" lang="en-US" sz="2400" u="none" cap="none" strike="noStrike">
                <a:solidFill>
                  <a:schemeClr val="dk1"/>
                </a:solidFill>
                <a:latin typeface="Calibri"/>
                <a:ea typeface="Calibri"/>
                <a:cs typeface="Calibri"/>
                <a:sym typeface="Calibri"/>
              </a:rPr>
              <a:t>The following code demonstrates the conversion of a numeric value using C, D, and E format specifiers:</a:t>
            </a:r>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342900" lvl="1" marL="800100" marR="0" rtl="0" algn="l">
              <a:lnSpc>
                <a:spcPct val="70000"/>
              </a:lnSpc>
              <a:spcBef>
                <a:spcPts val="480"/>
              </a:spcBef>
              <a:spcAft>
                <a:spcPts val="0"/>
              </a:spcAft>
              <a:buClr>
                <a:srgbClr val="10253F"/>
              </a:buClr>
              <a:buSzPts val="2400"/>
              <a:buFont typeface="Noto Sans Symbols"/>
              <a:buNone/>
            </a:pPr>
            <a:r>
              <a:rPr b="0" i="0" lang="en-US" sz="2400" u="none" cap="none" strike="noStrike">
                <a:solidFill>
                  <a:schemeClr val="dk1"/>
                </a:solidFill>
                <a:latin typeface="Courier New"/>
                <a:ea typeface="Courier New"/>
                <a:cs typeface="Courier New"/>
                <a:sym typeface="Courier New"/>
              </a:rPr>
              <a:t>$456.00</a:t>
            </a:r>
            <a:endParaRPr/>
          </a:p>
          <a:p>
            <a:pPr indent="-342900" lvl="1" marL="800100" marR="0" rtl="0" algn="l">
              <a:lnSpc>
                <a:spcPct val="70000"/>
              </a:lnSpc>
              <a:spcBef>
                <a:spcPts val="480"/>
              </a:spcBef>
              <a:spcAft>
                <a:spcPts val="0"/>
              </a:spcAft>
              <a:buClr>
                <a:srgbClr val="10253F"/>
              </a:buClr>
              <a:buSzPts val="2400"/>
              <a:buFont typeface="Noto Sans Symbols"/>
              <a:buNone/>
            </a:pPr>
            <a:r>
              <a:rPr b="0" i="0" lang="en-US" sz="2400" u="none" cap="none" strike="noStrike">
                <a:solidFill>
                  <a:schemeClr val="dk1"/>
                </a:solidFill>
                <a:latin typeface="Courier New"/>
                <a:ea typeface="Courier New"/>
                <a:cs typeface="Courier New"/>
                <a:sym typeface="Courier New"/>
              </a:rPr>
              <a:t>456</a:t>
            </a:r>
            <a:endParaRPr/>
          </a:p>
          <a:p>
            <a:pPr indent="-342900" lvl="1" marL="800100" marR="0" rtl="0" algn="l">
              <a:lnSpc>
                <a:spcPct val="70000"/>
              </a:lnSpc>
              <a:spcBef>
                <a:spcPts val="480"/>
              </a:spcBef>
              <a:spcAft>
                <a:spcPts val="0"/>
              </a:spcAft>
              <a:buClr>
                <a:srgbClr val="10253F"/>
              </a:buClr>
              <a:buSzPts val="2400"/>
              <a:buFont typeface="Noto Sans Symbols"/>
              <a:buNone/>
            </a:pPr>
            <a:r>
              <a:rPr b="0" i="0" lang="en-US" sz="2400" u="none" cap="none" strike="noStrike">
                <a:solidFill>
                  <a:schemeClr val="dk1"/>
                </a:solidFill>
                <a:latin typeface="Courier New"/>
                <a:ea typeface="Courier New"/>
                <a:cs typeface="Courier New"/>
                <a:sym typeface="Courier New"/>
              </a:rPr>
              <a:t>4.560000E+002</a:t>
            </a:r>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70000"/>
              </a:lnSpc>
              <a:spcBef>
                <a:spcPts val="480"/>
              </a:spcBef>
              <a:spcAft>
                <a:spcPts val="0"/>
              </a:spcAft>
              <a:buClr>
                <a:srgbClr val="10253F"/>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70000"/>
              </a:lnSpc>
              <a:spcBef>
                <a:spcPts val="480"/>
              </a:spcBef>
              <a:spcAft>
                <a:spcPts val="0"/>
              </a:spcAft>
              <a:buClr>
                <a:srgbClr val="10253F"/>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70000"/>
              </a:lnSpc>
              <a:spcBef>
                <a:spcPts val="480"/>
              </a:spcBef>
              <a:spcAft>
                <a:spcPts val="0"/>
              </a:spcAft>
              <a:buClr>
                <a:srgbClr val="10253F"/>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70000"/>
              </a:lnSpc>
              <a:spcBef>
                <a:spcPts val="480"/>
              </a:spcBef>
              <a:spcAft>
                <a:spcPts val="0"/>
              </a:spcAft>
              <a:buClr>
                <a:srgbClr val="10253F"/>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70000"/>
              </a:lnSpc>
              <a:spcBef>
                <a:spcPts val="480"/>
              </a:spcBef>
              <a:spcAft>
                <a:spcPts val="0"/>
              </a:spcAft>
              <a:buClr>
                <a:srgbClr val="10253F"/>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70000"/>
              </a:lnSpc>
              <a:spcBef>
                <a:spcPts val="480"/>
              </a:spcBef>
              <a:spcAft>
                <a:spcPts val="0"/>
              </a:spcAft>
              <a:buClr>
                <a:srgbClr val="10253F"/>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70000"/>
              </a:lnSpc>
              <a:spcBef>
                <a:spcPts val="480"/>
              </a:spcBef>
              <a:spcAft>
                <a:spcPts val="0"/>
              </a:spcAft>
              <a:buClr>
                <a:srgbClr val="10253F"/>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70000"/>
              </a:lnSpc>
              <a:spcBef>
                <a:spcPts val="480"/>
              </a:spcBef>
              <a:spcAft>
                <a:spcPts val="0"/>
              </a:spcAft>
              <a:buClr>
                <a:srgbClr val="10253F"/>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70000"/>
              </a:lnSpc>
              <a:spcBef>
                <a:spcPts val="480"/>
              </a:spcBef>
              <a:spcAft>
                <a:spcPts val="0"/>
              </a:spcAft>
              <a:buClr>
                <a:srgbClr val="10253F"/>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70000"/>
              </a:lnSpc>
              <a:spcBef>
                <a:spcPts val="480"/>
              </a:spcBef>
              <a:spcAft>
                <a:spcPts val="0"/>
              </a:spcAft>
              <a:buClr>
                <a:srgbClr val="10253F"/>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70000"/>
              </a:lnSpc>
              <a:spcBef>
                <a:spcPts val="480"/>
              </a:spcBef>
              <a:spcAft>
                <a:spcPts val="0"/>
              </a:spcAft>
              <a:buClr>
                <a:srgbClr val="10253F"/>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70000"/>
              </a:lnSpc>
              <a:spcBef>
                <a:spcPts val="480"/>
              </a:spcBef>
              <a:spcAft>
                <a:spcPts val="0"/>
              </a:spcAft>
              <a:buClr>
                <a:srgbClr val="10253F"/>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70000"/>
              </a:lnSpc>
              <a:spcBef>
                <a:spcPts val="480"/>
              </a:spcBef>
              <a:spcAft>
                <a:spcPts val="0"/>
              </a:spcAft>
              <a:buClr>
                <a:srgbClr val="10253F"/>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70000"/>
              </a:lnSpc>
              <a:spcBef>
                <a:spcPts val="480"/>
              </a:spcBef>
              <a:spcAft>
                <a:spcPts val="0"/>
              </a:spcAft>
              <a:buClr>
                <a:srgbClr val="10253F"/>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sp>
        <p:nvSpPr>
          <p:cNvPr id="711" name="Google Shape;711;p54"/>
          <p:cNvSpPr txBox="1"/>
          <p:nvPr/>
        </p:nvSpPr>
        <p:spPr>
          <a:xfrm>
            <a:off x="2282825" y="2651125"/>
            <a:ext cx="6172200" cy="13716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Courier New"/>
                <a:ea typeface="Courier New"/>
                <a:cs typeface="Courier New"/>
                <a:sym typeface="Courier New"/>
              </a:rPr>
              <a:t>int num = 456;</a:t>
            </a:r>
            <a:endParaRPr/>
          </a:p>
          <a:p>
            <a:pPr indent="0" lvl="0" marL="0" marR="0" rtl="0" algn="l">
              <a:lnSpc>
                <a:spcPct val="70000"/>
              </a:lnSpc>
              <a:spcBef>
                <a:spcPts val="900"/>
              </a:spcBef>
              <a:spcAft>
                <a:spcPts val="0"/>
              </a:spcAft>
              <a:buClr>
                <a:schemeClr val="dk1"/>
              </a:buClr>
              <a:buSzPts val="1800"/>
              <a:buFont typeface="Noto Sans Symbols"/>
              <a:buNone/>
            </a:pPr>
            <a:r>
              <a:rPr b="0" i="0" lang="en-US" sz="1800" u="none" cap="none" strike="noStrike">
                <a:solidFill>
                  <a:schemeClr val="dk1"/>
                </a:solidFill>
                <a:latin typeface="Courier New"/>
                <a:ea typeface="Courier New"/>
                <a:cs typeface="Courier New"/>
                <a:sym typeface="Courier New"/>
              </a:rPr>
              <a:t>Console.WriteLine(“{0:C}”, num);</a:t>
            </a:r>
            <a:endParaRPr/>
          </a:p>
          <a:p>
            <a:pPr indent="0" lvl="0" marL="0" marR="0" rtl="0" algn="l">
              <a:lnSpc>
                <a:spcPct val="70000"/>
              </a:lnSpc>
              <a:spcBef>
                <a:spcPts val="900"/>
              </a:spcBef>
              <a:spcAft>
                <a:spcPts val="0"/>
              </a:spcAft>
              <a:buClr>
                <a:schemeClr val="dk1"/>
              </a:buClr>
              <a:buSzPts val="1800"/>
              <a:buFont typeface="Noto Sans Symbols"/>
              <a:buNone/>
            </a:pPr>
            <a:r>
              <a:rPr b="0" i="0" lang="en-US" sz="1800" u="none" cap="none" strike="noStrike">
                <a:solidFill>
                  <a:schemeClr val="dk1"/>
                </a:solidFill>
                <a:latin typeface="Courier New"/>
                <a:ea typeface="Courier New"/>
                <a:cs typeface="Courier New"/>
                <a:sym typeface="Courier New"/>
              </a:rPr>
              <a:t>Console.WriteLine(“{0:D}”, num);</a:t>
            </a:r>
            <a:endParaRPr/>
          </a:p>
          <a:p>
            <a:pPr indent="0" lvl="0" marL="0" marR="0" rtl="0" algn="l">
              <a:lnSpc>
                <a:spcPct val="70000"/>
              </a:lnSpc>
              <a:spcBef>
                <a:spcPts val="900"/>
              </a:spcBef>
              <a:spcAft>
                <a:spcPts val="0"/>
              </a:spcAft>
              <a:buClr>
                <a:schemeClr val="dk1"/>
              </a:buClr>
              <a:buSzPts val="1800"/>
              <a:buFont typeface="Noto Sans Symbols"/>
              <a:buNone/>
            </a:pPr>
            <a:r>
              <a:rPr b="0" i="0" lang="en-US" sz="1800" u="none" cap="none" strike="noStrike">
                <a:solidFill>
                  <a:schemeClr val="dk1"/>
                </a:solidFill>
                <a:latin typeface="Courier New"/>
                <a:ea typeface="Courier New"/>
                <a:cs typeface="Courier New"/>
                <a:sym typeface="Courier New"/>
              </a:rPr>
              <a:t>Console.WriteLine(“{0:E}”, num);</a:t>
            </a:r>
            <a:endParaRPr/>
          </a:p>
          <a:p>
            <a:pPr indent="0" lvl="0" marL="0" marR="0" rtl="0" algn="l">
              <a:lnSpc>
                <a:spcPct val="70000"/>
              </a:lnSpc>
              <a:spcBef>
                <a:spcPts val="900"/>
              </a:spcBef>
              <a:spcAft>
                <a:spcPts val="0"/>
              </a:spcAft>
              <a:buClr>
                <a:schemeClr val="dk1"/>
              </a:buClr>
              <a:buSzPts val="1800"/>
              <a:buFont typeface="Noto Sans Symbols"/>
              <a:buNone/>
            </a:pPr>
            <a:r>
              <a:t/>
            </a:r>
            <a:endParaRPr b="0" i="0" sz="1800" u="none" cap="none" strike="noStrike">
              <a:solidFill>
                <a:schemeClr val="dk1"/>
              </a:solidFill>
              <a:latin typeface="Courier New"/>
              <a:ea typeface="Courier New"/>
              <a:cs typeface="Courier New"/>
              <a:sym typeface="Courier New"/>
            </a:endParaRPr>
          </a:p>
        </p:txBody>
      </p:sp>
      <p:sp>
        <p:nvSpPr>
          <p:cNvPr id="712" name="Google Shape;712;p54"/>
          <p:cNvSpPr txBox="1"/>
          <p:nvPr/>
        </p:nvSpPr>
        <p:spPr>
          <a:xfrm>
            <a:off x="2286000" y="2066926"/>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713" name="Google Shape;713;p54"/>
          <p:cNvSpPr txBox="1"/>
          <p:nvPr/>
        </p:nvSpPr>
        <p:spPr>
          <a:xfrm>
            <a:off x="2286000" y="440055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sp>
        <p:nvSpPr>
          <p:cNvPr id="714" name="Google Shape;714;p54"/>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55"/>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721" name="Google Shape;721;p55"/>
          <p:cNvSpPr txBox="1"/>
          <p:nvPr/>
        </p:nvSpPr>
        <p:spPr>
          <a:xfrm>
            <a:off x="1752600" y="758826"/>
            <a:ext cx="8229600" cy="57181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The following code demonstrates the use of custom numeric format specifiers:</a:t>
            </a:r>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a:p>
            <a:pPr indent="-285750" lvl="0" marL="342900" marR="0" rtl="0" algn="l">
              <a:lnSpc>
                <a:spcPct val="10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In the code:</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Calibri"/>
                <a:ea typeface="Calibri"/>
                <a:cs typeface="Calibri"/>
                <a:sym typeface="Calibri"/>
              </a:rPr>
              <a:t>The #, %, ., and 0 custom numeric format specifiers are used to display the loan details of the customer in the desired format.</a:t>
            </a:r>
            <a:endParaRPr/>
          </a:p>
          <a:p>
            <a:pPr indent="-342900" lvl="0" marL="342900" marR="0" rtl="0" algn="l">
              <a:lnSpc>
                <a:spcPct val="10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The following figure displays the example of custom numeric format specifiers:</a:t>
            </a:r>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sp>
        <p:nvSpPr>
          <p:cNvPr id="722" name="Google Shape;722;p55"/>
          <p:cNvSpPr txBox="1"/>
          <p:nvPr/>
        </p:nvSpPr>
        <p:spPr>
          <a:xfrm>
            <a:off x="2362200" y="1524000"/>
            <a:ext cx="6629400" cy="24384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800"/>
              <a:buFont typeface="Noto Sans Symbols"/>
              <a:buNone/>
            </a:pPr>
            <a:r>
              <a:rPr b="0" i="0" lang="en-US" sz="800" u="none" cap="none" strike="noStrike">
                <a:solidFill>
                  <a:schemeClr val="dk1"/>
                </a:solidFill>
                <a:latin typeface="Courier New"/>
                <a:ea typeface="Courier New"/>
                <a:cs typeface="Courier New"/>
                <a:sym typeface="Courier New"/>
              </a:rPr>
              <a:t>using System; </a:t>
            </a:r>
            <a:endParaRPr/>
          </a:p>
          <a:p>
            <a:pPr indent="0" lvl="0" marL="0" marR="0" rtl="0" algn="l">
              <a:lnSpc>
                <a:spcPct val="70000"/>
              </a:lnSpc>
              <a:spcBef>
                <a:spcPts val="400"/>
              </a:spcBef>
              <a:spcAft>
                <a:spcPts val="0"/>
              </a:spcAft>
              <a:buClr>
                <a:schemeClr val="dk1"/>
              </a:buClr>
              <a:buSzPts val="800"/>
              <a:buFont typeface="Noto Sans Symbols"/>
              <a:buNone/>
            </a:pPr>
            <a:r>
              <a:rPr b="0" i="0" lang="en-US" sz="800" u="none" cap="none" strike="noStrike">
                <a:solidFill>
                  <a:schemeClr val="dk1"/>
                </a:solidFill>
                <a:latin typeface="Courier New"/>
                <a:ea typeface="Courier New"/>
                <a:cs typeface="Courier New"/>
                <a:sym typeface="Courier New"/>
              </a:rPr>
              <a:t>class Banking </a:t>
            </a:r>
            <a:endParaRPr/>
          </a:p>
          <a:p>
            <a:pPr indent="0" lvl="0" marL="0" marR="0" rtl="0" algn="l">
              <a:lnSpc>
                <a:spcPct val="70000"/>
              </a:lnSpc>
              <a:spcBef>
                <a:spcPts val="400"/>
              </a:spcBef>
              <a:spcAft>
                <a:spcPts val="0"/>
              </a:spcAft>
              <a:buClr>
                <a:schemeClr val="dk1"/>
              </a:buClr>
              <a:buSzPts val="800"/>
              <a:buFont typeface="Noto Sans Symbols"/>
              <a:buNone/>
            </a:pPr>
            <a:r>
              <a:rPr b="0" i="0" lang="en-US" sz="800" u="none" cap="none" strike="noStrike">
                <a:solidFill>
                  <a:schemeClr val="dk1"/>
                </a:solidFill>
                <a:latin typeface="Courier New"/>
                <a:ea typeface="Courier New"/>
                <a:cs typeface="Courier New"/>
                <a:sym typeface="Courier New"/>
              </a:rPr>
              <a:t>{ </a:t>
            </a:r>
            <a:endParaRPr/>
          </a:p>
          <a:p>
            <a:pPr indent="0" lvl="0" marL="0" marR="0" rtl="0" algn="l">
              <a:lnSpc>
                <a:spcPct val="70000"/>
              </a:lnSpc>
              <a:spcBef>
                <a:spcPts val="400"/>
              </a:spcBef>
              <a:spcAft>
                <a:spcPts val="0"/>
              </a:spcAft>
              <a:buClr>
                <a:schemeClr val="dk1"/>
              </a:buClr>
              <a:buSzPts val="800"/>
              <a:buFont typeface="Noto Sans Symbols"/>
              <a:buNone/>
            </a:pPr>
            <a:r>
              <a:rPr b="0" i="0" lang="en-US" sz="800" u="none" cap="none" strike="noStrike">
                <a:solidFill>
                  <a:schemeClr val="dk1"/>
                </a:solidFill>
                <a:latin typeface="Courier New"/>
                <a:ea typeface="Courier New"/>
                <a:cs typeface="Courier New"/>
                <a:sym typeface="Courier New"/>
              </a:rPr>
              <a:t>static void Main(string[] args) </a:t>
            </a:r>
            <a:endParaRPr/>
          </a:p>
          <a:p>
            <a:pPr indent="0" lvl="0" marL="0" marR="0" rtl="0" algn="l">
              <a:lnSpc>
                <a:spcPct val="70000"/>
              </a:lnSpc>
              <a:spcBef>
                <a:spcPts val="400"/>
              </a:spcBef>
              <a:spcAft>
                <a:spcPts val="0"/>
              </a:spcAft>
              <a:buClr>
                <a:schemeClr val="dk1"/>
              </a:buClr>
              <a:buSzPts val="800"/>
              <a:buFont typeface="Noto Sans Symbols"/>
              <a:buNone/>
            </a:pPr>
            <a:r>
              <a:rPr b="0" i="0" lang="en-US" sz="800" u="none" cap="none" strike="noStrike">
                <a:solidFill>
                  <a:schemeClr val="dk1"/>
                </a:solidFill>
                <a:latin typeface="Courier New"/>
                <a:ea typeface="Courier New"/>
                <a:cs typeface="Courier New"/>
                <a:sym typeface="Courier New"/>
              </a:rPr>
              <a:t>{ </a:t>
            </a:r>
            <a:endParaRPr/>
          </a:p>
          <a:p>
            <a:pPr indent="0" lvl="0" marL="0" marR="0" rtl="0" algn="l">
              <a:lnSpc>
                <a:spcPct val="70000"/>
              </a:lnSpc>
              <a:spcBef>
                <a:spcPts val="400"/>
              </a:spcBef>
              <a:spcAft>
                <a:spcPts val="0"/>
              </a:spcAft>
              <a:buClr>
                <a:schemeClr val="dk1"/>
              </a:buClr>
              <a:buSzPts val="800"/>
              <a:buFont typeface="Noto Sans Symbols"/>
              <a:buNone/>
            </a:pPr>
            <a:r>
              <a:rPr b="0" i="0" lang="en-US" sz="800" u="none" cap="none" strike="noStrike">
                <a:solidFill>
                  <a:schemeClr val="dk1"/>
                </a:solidFill>
                <a:latin typeface="Courier New"/>
                <a:ea typeface="Courier New"/>
                <a:cs typeface="Courier New"/>
                <a:sym typeface="Courier New"/>
              </a:rPr>
              <a:t>double loanAmount = 15590; </a:t>
            </a:r>
            <a:endParaRPr/>
          </a:p>
          <a:p>
            <a:pPr indent="0" lvl="0" marL="0" marR="0" rtl="0" algn="l">
              <a:lnSpc>
                <a:spcPct val="70000"/>
              </a:lnSpc>
              <a:spcBef>
                <a:spcPts val="400"/>
              </a:spcBef>
              <a:spcAft>
                <a:spcPts val="0"/>
              </a:spcAft>
              <a:buClr>
                <a:schemeClr val="dk1"/>
              </a:buClr>
              <a:buSzPts val="800"/>
              <a:buFont typeface="Noto Sans Symbols"/>
              <a:buNone/>
            </a:pPr>
            <a:r>
              <a:rPr b="0" i="0" lang="en-US" sz="800" u="none" cap="none" strike="noStrike">
                <a:solidFill>
                  <a:schemeClr val="dk1"/>
                </a:solidFill>
                <a:latin typeface="Courier New"/>
                <a:ea typeface="Courier New"/>
                <a:cs typeface="Courier New"/>
                <a:sym typeface="Courier New"/>
              </a:rPr>
              <a:t>float interest = 0.09F; </a:t>
            </a:r>
            <a:endParaRPr/>
          </a:p>
          <a:p>
            <a:pPr indent="0" lvl="0" marL="0" marR="0" rtl="0" algn="l">
              <a:lnSpc>
                <a:spcPct val="70000"/>
              </a:lnSpc>
              <a:spcBef>
                <a:spcPts val="400"/>
              </a:spcBef>
              <a:spcAft>
                <a:spcPts val="0"/>
              </a:spcAft>
              <a:buClr>
                <a:schemeClr val="dk1"/>
              </a:buClr>
              <a:buSzPts val="800"/>
              <a:buFont typeface="Noto Sans Symbols"/>
              <a:buNone/>
            </a:pPr>
            <a:r>
              <a:rPr b="0" i="0" lang="en-US" sz="800" u="none" cap="none" strike="noStrike">
                <a:solidFill>
                  <a:schemeClr val="dk1"/>
                </a:solidFill>
                <a:latin typeface="Courier New"/>
                <a:ea typeface="Courier New"/>
                <a:cs typeface="Courier New"/>
                <a:sym typeface="Courier New"/>
              </a:rPr>
              <a:t>double interestAmount = 0; </a:t>
            </a:r>
            <a:endParaRPr/>
          </a:p>
          <a:p>
            <a:pPr indent="0" lvl="0" marL="0" marR="0" rtl="0" algn="l">
              <a:lnSpc>
                <a:spcPct val="70000"/>
              </a:lnSpc>
              <a:spcBef>
                <a:spcPts val="400"/>
              </a:spcBef>
              <a:spcAft>
                <a:spcPts val="0"/>
              </a:spcAft>
              <a:buClr>
                <a:schemeClr val="dk1"/>
              </a:buClr>
              <a:buSzPts val="800"/>
              <a:buFont typeface="Noto Sans Symbols"/>
              <a:buNone/>
            </a:pPr>
            <a:r>
              <a:rPr b="0" i="0" lang="en-US" sz="800" u="none" cap="none" strike="noStrike">
                <a:solidFill>
                  <a:schemeClr val="dk1"/>
                </a:solidFill>
                <a:latin typeface="Courier New"/>
                <a:ea typeface="Courier New"/>
                <a:cs typeface="Courier New"/>
                <a:sym typeface="Courier New"/>
              </a:rPr>
              <a:t>double totalAmount = 0; </a:t>
            </a:r>
            <a:endParaRPr/>
          </a:p>
          <a:p>
            <a:pPr indent="0" lvl="0" marL="0" marR="0" rtl="0" algn="l">
              <a:lnSpc>
                <a:spcPct val="70000"/>
              </a:lnSpc>
              <a:spcBef>
                <a:spcPts val="400"/>
              </a:spcBef>
              <a:spcAft>
                <a:spcPts val="0"/>
              </a:spcAft>
              <a:buClr>
                <a:schemeClr val="dk1"/>
              </a:buClr>
              <a:buSzPts val="800"/>
              <a:buFont typeface="Noto Sans Symbols"/>
              <a:buNone/>
            </a:pPr>
            <a:r>
              <a:rPr b="0" i="0" lang="en-US" sz="800" u="none" cap="none" strike="noStrike">
                <a:solidFill>
                  <a:schemeClr val="dk1"/>
                </a:solidFill>
                <a:latin typeface="Courier New"/>
                <a:ea typeface="Courier New"/>
                <a:cs typeface="Courier New"/>
                <a:sym typeface="Courier New"/>
              </a:rPr>
              <a:t>interestAmount = loanAmount * interest ; </a:t>
            </a:r>
            <a:endParaRPr/>
          </a:p>
          <a:p>
            <a:pPr indent="0" lvl="0" marL="0" marR="0" rtl="0" algn="l">
              <a:lnSpc>
                <a:spcPct val="70000"/>
              </a:lnSpc>
              <a:spcBef>
                <a:spcPts val="400"/>
              </a:spcBef>
              <a:spcAft>
                <a:spcPts val="0"/>
              </a:spcAft>
              <a:buClr>
                <a:schemeClr val="dk1"/>
              </a:buClr>
              <a:buSzPts val="800"/>
              <a:buFont typeface="Noto Sans Symbols"/>
              <a:buNone/>
            </a:pPr>
            <a:r>
              <a:rPr b="0" i="0" lang="en-US" sz="800" u="none" cap="none" strike="noStrike">
                <a:solidFill>
                  <a:schemeClr val="dk1"/>
                </a:solidFill>
                <a:latin typeface="Courier New"/>
                <a:ea typeface="Courier New"/>
                <a:cs typeface="Courier New"/>
                <a:sym typeface="Courier New"/>
              </a:rPr>
              <a:t>totalAmount = loanAmount + interestAmount; </a:t>
            </a:r>
            <a:endParaRPr/>
          </a:p>
          <a:p>
            <a:pPr indent="0" lvl="0" marL="0" marR="0" rtl="0" algn="l">
              <a:lnSpc>
                <a:spcPct val="70000"/>
              </a:lnSpc>
              <a:spcBef>
                <a:spcPts val="400"/>
              </a:spcBef>
              <a:spcAft>
                <a:spcPts val="0"/>
              </a:spcAft>
              <a:buClr>
                <a:schemeClr val="dk1"/>
              </a:buClr>
              <a:buSzPts val="800"/>
              <a:buFont typeface="Noto Sans Symbols"/>
              <a:buNone/>
            </a:pPr>
            <a:r>
              <a:rPr b="0" i="0" lang="en-US" sz="800" u="none" cap="none" strike="noStrike">
                <a:solidFill>
                  <a:schemeClr val="dk1"/>
                </a:solidFill>
                <a:latin typeface="Courier New"/>
                <a:ea typeface="Courier New"/>
                <a:cs typeface="Courier New"/>
                <a:sym typeface="Courier New"/>
              </a:rPr>
              <a:t>Console.WriteLine(“Loan amount : ${0:#,###.#0} “, loanAmount); </a:t>
            </a:r>
            <a:endParaRPr/>
          </a:p>
          <a:p>
            <a:pPr indent="0" lvl="0" marL="0" marR="0" rtl="0" algn="l">
              <a:lnSpc>
                <a:spcPct val="70000"/>
              </a:lnSpc>
              <a:spcBef>
                <a:spcPts val="400"/>
              </a:spcBef>
              <a:spcAft>
                <a:spcPts val="0"/>
              </a:spcAft>
              <a:buClr>
                <a:schemeClr val="dk1"/>
              </a:buClr>
              <a:buSzPts val="800"/>
              <a:buFont typeface="Noto Sans Symbols"/>
              <a:buNone/>
            </a:pPr>
            <a:r>
              <a:rPr b="0" i="0" lang="en-US" sz="800" u="none" cap="none" strike="noStrike">
                <a:solidFill>
                  <a:schemeClr val="dk1"/>
                </a:solidFill>
                <a:latin typeface="Courier New"/>
                <a:ea typeface="Courier New"/>
                <a:cs typeface="Courier New"/>
                <a:sym typeface="Courier New"/>
              </a:rPr>
              <a:t>Console.WriteLine(“Interest rate : {0:0#%} “, interest); </a:t>
            </a:r>
            <a:endParaRPr/>
          </a:p>
          <a:p>
            <a:pPr indent="0" lvl="0" marL="0" marR="0" rtl="0" algn="l">
              <a:lnSpc>
                <a:spcPct val="70000"/>
              </a:lnSpc>
              <a:spcBef>
                <a:spcPts val="400"/>
              </a:spcBef>
              <a:spcAft>
                <a:spcPts val="0"/>
              </a:spcAft>
              <a:buClr>
                <a:schemeClr val="dk1"/>
              </a:buClr>
              <a:buSzPts val="800"/>
              <a:buFont typeface="Noto Sans Symbols"/>
              <a:buNone/>
            </a:pPr>
            <a:r>
              <a:rPr b="0" i="0" lang="en-US" sz="800" u="none" cap="none" strike="noStrike">
                <a:solidFill>
                  <a:schemeClr val="dk1"/>
                </a:solidFill>
                <a:latin typeface="Courier New"/>
                <a:ea typeface="Courier New"/>
                <a:cs typeface="Courier New"/>
                <a:sym typeface="Courier New"/>
              </a:rPr>
              <a:t>Console.WriteLine(“Total amount to be paid :${0:#,###.#0}”,totalAmount); </a:t>
            </a:r>
            <a:endParaRPr/>
          </a:p>
          <a:p>
            <a:pPr indent="0" lvl="0" marL="0" marR="0" rtl="0" algn="l">
              <a:lnSpc>
                <a:spcPct val="70000"/>
              </a:lnSpc>
              <a:spcBef>
                <a:spcPts val="400"/>
              </a:spcBef>
              <a:spcAft>
                <a:spcPts val="0"/>
              </a:spcAft>
              <a:buClr>
                <a:schemeClr val="dk1"/>
              </a:buClr>
              <a:buSzPts val="800"/>
              <a:buFont typeface="Noto Sans Symbols"/>
              <a:buNone/>
            </a:pPr>
            <a:r>
              <a:rPr b="0" i="0" lang="en-US" sz="800" u="none" cap="none" strike="noStrike">
                <a:solidFill>
                  <a:schemeClr val="dk1"/>
                </a:solidFill>
                <a:latin typeface="Courier New"/>
                <a:ea typeface="Courier New"/>
                <a:cs typeface="Courier New"/>
                <a:sym typeface="Courier New"/>
              </a:rPr>
              <a:t>} </a:t>
            </a:r>
            <a:endParaRPr/>
          </a:p>
          <a:p>
            <a:pPr indent="0" lvl="0" marL="0" marR="0" rtl="0" algn="l">
              <a:lnSpc>
                <a:spcPct val="70000"/>
              </a:lnSpc>
              <a:spcBef>
                <a:spcPts val="400"/>
              </a:spcBef>
              <a:spcAft>
                <a:spcPts val="0"/>
              </a:spcAft>
              <a:buClr>
                <a:schemeClr val="dk1"/>
              </a:buClr>
              <a:buSzPts val="800"/>
              <a:buFont typeface="Noto Sans Symbols"/>
              <a:buNone/>
            </a:pPr>
            <a:r>
              <a:rPr b="0" i="0" lang="en-US" sz="800" u="none" cap="none" strike="noStrike">
                <a:solidFill>
                  <a:schemeClr val="dk1"/>
                </a:solidFill>
                <a:latin typeface="Courier New"/>
                <a:ea typeface="Courier New"/>
                <a:cs typeface="Courier New"/>
                <a:sym typeface="Courier New"/>
              </a:rPr>
              <a:t>} 	</a:t>
            </a:r>
            <a:endParaRPr/>
          </a:p>
          <a:p>
            <a:pPr indent="0" lvl="0" marL="0" marR="0" rtl="0" algn="l">
              <a:lnSpc>
                <a:spcPct val="70000"/>
              </a:lnSpc>
              <a:spcBef>
                <a:spcPts val="400"/>
              </a:spcBef>
              <a:spcAft>
                <a:spcPts val="0"/>
              </a:spcAft>
              <a:buClr>
                <a:schemeClr val="dk1"/>
              </a:buClr>
              <a:buSzPts val="800"/>
              <a:buFont typeface="Noto Sans Symbols"/>
              <a:buNone/>
            </a:pPr>
            <a:r>
              <a:t/>
            </a:r>
            <a:endParaRPr b="0" i="0" sz="800" u="none" cap="none" strike="noStrike">
              <a:solidFill>
                <a:schemeClr val="dk1"/>
              </a:solidFill>
              <a:latin typeface="Courier New"/>
              <a:ea typeface="Courier New"/>
              <a:cs typeface="Courier New"/>
              <a:sym typeface="Courier New"/>
            </a:endParaRPr>
          </a:p>
        </p:txBody>
      </p:sp>
      <p:sp>
        <p:nvSpPr>
          <p:cNvPr id="723" name="Google Shape;723;p55"/>
          <p:cNvSpPr txBox="1"/>
          <p:nvPr/>
        </p:nvSpPr>
        <p:spPr>
          <a:xfrm>
            <a:off x="2362200" y="1055689"/>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pic>
        <p:nvPicPr>
          <p:cNvPr id="724" name="Google Shape;724;p55"/>
          <p:cNvPicPr preferRelativeResize="0"/>
          <p:nvPr/>
        </p:nvPicPr>
        <p:blipFill rotWithShape="1">
          <a:blip r:embed="rId3">
            <a:alphaModFix/>
          </a:blip>
          <a:srcRect b="0" l="0" r="0" t="0"/>
          <a:stretch/>
        </p:blipFill>
        <p:spPr>
          <a:xfrm>
            <a:off x="2743200" y="5181600"/>
            <a:ext cx="4953000" cy="1066800"/>
          </a:xfrm>
          <a:prstGeom prst="rect">
            <a:avLst/>
          </a:prstGeom>
          <a:noFill/>
          <a:ln>
            <a:noFill/>
          </a:ln>
        </p:spPr>
      </p:pic>
      <p:sp>
        <p:nvSpPr>
          <p:cNvPr id="725" name="Google Shape;725;p55"/>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Custom Numeric Format Strings 3-3</a:t>
            </a:r>
            <a:endParaRPr>
              <a:latin typeface="Calibri"/>
              <a:ea typeface="Calibri"/>
              <a:cs typeface="Calibri"/>
              <a:sym typeface="Calibri"/>
            </a:endParaRPr>
          </a:p>
        </p:txBody>
      </p:sp>
      <p:sp>
        <p:nvSpPr>
          <p:cNvPr id="726" name="Google Shape;726;p55"/>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727" name="Google Shape;727;p55"/>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56"/>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More Number Format Specifiers 1-2</a:t>
            </a:r>
            <a:endParaRPr>
              <a:latin typeface="Calibri"/>
              <a:ea typeface="Calibri"/>
              <a:cs typeface="Calibri"/>
              <a:sym typeface="Calibri"/>
            </a:endParaRPr>
          </a:p>
        </p:txBody>
      </p:sp>
      <p:sp>
        <p:nvSpPr>
          <p:cNvPr id="734" name="Google Shape;734;p56"/>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735" name="Google Shape;735;p56"/>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736" name="Google Shape;736;p56"/>
          <p:cNvSpPr txBox="1"/>
          <p:nvPr/>
        </p:nvSpPr>
        <p:spPr>
          <a:xfrm>
            <a:off x="1752600" y="758825"/>
            <a:ext cx="8229600" cy="5410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4E4C"/>
              </a:buClr>
              <a:buSzPts val="1200"/>
              <a:buFont typeface="Noto Sans Symbols"/>
              <a:buChar char="◆"/>
            </a:pPr>
            <a:r>
              <a:rPr b="0" i="0" lang="en-US" sz="2400" u="none" cap="none" strike="noStrike">
                <a:solidFill>
                  <a:schemeClr val="dk1"/>
                </a:solidFill>
                <a:latin typeface="Calibri"/>
                <a:ea typeface="Calibri"/>
                <a:cs typeface="Calibri"/>
                <a:sym typeface="Calibri"/>
              </a:rPr>
              <a:t>There are some additional number format specifiers that are described in the following table:</a:t>
            </a:r>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graphicFrame>
        <p:nvGraphicFramePr>
          <p:cNvPr id="737" name="Google Shape;737;p56"/>
          <p:cNvGraphicFramePr/>
          <p:nvPr/>
        </p:nvGraphicFramePr>
        <p:xfrm>
          <a:off x="2438400" y="1676400"/>
          <a:ext cx="3000000" cy="3000000"/>
        </p:xfrm>
        <a:graphic>
          <a:graphicData uri="http://schemas.openxmlformats.org/drawingml/2006/table">
            <a:tbl>
              <a:tblPr>
                <a:noFill/>
                <a:tableStyleId>{4CB7630B-1B6B-4CF3-A188-35BD42DB97FF}</a:tableStyleId>
              </a:tblPr>
              <a:tblGrid>
                <a:gridCol w="1931500"/>
                <a:gridCol w="1755925"/>
                <a:gridCol w="4389775"/>
              </a:tblGrid>
              <a:tr h="315525">
                <a:tc>
                  <a:txBody>
                    <a:bodyPr/>
                    <a:lstStyle/>
                    <a:p>
                      <a:pPr indent="0" lvl="0" marL="0" marR="0" rtl="0" algn="ctr">
                        <a:lnSpc>
                          <a:spcPct val="115000"/>
                        </a:lnSpc>
                        <a:spcBef>
                          <a:spcPts val="0"/>
                        </a:spcBef>
                        <a:spcAft>
                          <a:spcPts val="0"/>
                        </a:spcAft>
                        <a:buClr>
                          <a:srgbClr val="000000"/>
                        </a:buClr>
                        <a:buSzPts val="1800"/>
                        <a:buFont typeface="Calibri"/>
                        <a:buNone/>
                      </a:pPr>
                      <a:r>
                        <a:rPr b="1" lang="en-US" sz="1800" u="none" cap="none" strike="noStrike">
                          <a:solidFill>
                            <a:srgbClr val="000000"/>
                          </a:solidFill>
                          <a:latin typeface="Calibri"/>
                          <a:ea typeface="Calibri"/>
                          <a:cs typeface="Calibri"/>
                          <a:sym typeface="Calibri"/>
                        </a:rPr>
                        <a:t>Format Specifier</a:t>
                      </a:r>
                      <a:endParaRPr sz="1800" u="none" cap="none" strike="noStrike">
                        <a:latin typeface="Calibri"/>
                        <a:ea typeface="Calibri"/>
                        <a:cs typeface="Calibri"/>
                        <a:sym typeface="Calibri"/>
                      </a:endParaRPr>
                    </a:p>
                  </a:txBody>
                  <a:tcPr marT="0" marB="0" marR="65200" marL="65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800"/>
                        <a:buFont typeface="Calibri"/>
                        <a:buNone/>
                      </a:pPr>
                      <a:r>
                        <a:rPr b="1" lang="en-US" sz="1800" u="none" cap="none" strike="noStrike">
                          <a:solidFill>
                            <a:srgbClr val="000000"/>
                          </a:solidFill>
                          <a:latin typeface="Calibri"/>
                          <a:ea typeface="Calibri"/>
                          <a:cs typeface="Calibri"/>
                          <a:sym typeface="Calibri"/>
                        </a:rPr>
                        <a:t>Name</a:t>
                      </a:r>
                      <a:endParaRPr sz="1800" u="none" cap="none" strike="noStrike">
                        <a:latin typeface="Calibri"/>
                        <a:ea typeface="Calibri"/>
                        <a:cs typeface="Calibri"/>
                        <a:sym typeface="Calibri"/>
                      </a:endParaRPr>
                    </a:p>
                  </a:txBody>
                  <a:tcPr marT="0" marB="0" marR="65200" marL="65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800"/>
                        <a:buFont typeface="Calibri"/>
                        <a:buNone/>
                      </a:pPr>
                      <a:r>
                        <a:rPr b="1" lang="en-US" sz="1800" u="none" cap="none" strike="noStrike">
                          <a:solidFill>
                            <a:srgbClr val="000000"/>
                          </a:solidFill>
                          <a:latin typeface="Calibri"/>
                          <a:ea typeface="Calibri"/>
                          <a:cs typeface="Calibri"/>
                          <a:sym typeface="Calibri"/>
                        </a:rPr>
                        <a:t>Description</a:t>
                      </a:r>
                      <a:endParaRPr sz="1800" u="none" cap="none" strike="noStrike">
                        <a:latin typeface="Calibri"/>
                        <a:ea typeface="Calibri"/>
                        <a:cs typeface="Calibri"/>
                        <a:sym typeface="Calibri"/>
                      </a:endParaRPr>
                    </a:p>
                  </a:txBody>
                  <a:tcPr marT="0" marB="0" marR="65200" marL="65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975550">
                <a:tc>
                  <a:txBody>
                    <a:bodyPr/>
                    <a:lstStyle/>
                    <a:p>
                      <a:pPr indent="0" lvl="0" marL="0" marR="0" rtl="0" algn="l">
                        <a:lnSpc>
                          <a:spcPct val="100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F or f</a:t>
                      </a:r>
                      <a:endParaRPr sz="18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Fixed-point</a:t>
                      </a:r>
                      <a:endParaRPr sz="18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The number is converted to a string of the form ‘-ddd.ddd...’ where each ‘d’ indicates a digit (0-9). If the number is negative, the string starts with a minus sign.</a:t>
                      </a:r>
                      <a:endParaRPr sz="18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975550">
                <a:tc>
                  <a:txBody>
                    <a:bodyPr/>
                    <a:lstStyle/>
                    <a:p>
                      <a:pPr indent="0" lvl="0" marL="0" marR="0" rtl="0" algn="l">
                        <a:lnSpc>
                          <a:spcPct val="100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N or n</a:t>
                      </a:r>
                      <a:endParaRPr sz="18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Number</a:t>
                      </a:r>
                      <a:endParaRPr sz="18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The number is converted to a string of the form ‘-d,ddd,ddd.ddd...’, where each ‘d’ indicates a digit (0-9). If the number is negative, the string starts with a minus sign.</a:t>
                      </a:r>
                      <a:endParaRPr sz="18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986150">
                <a:tc>
                  <a:txBody>
                    <a:bodyPr/>
                    <a:lstStyle/>
                    <a:p>
                      <a:pPr indent="0" lvl="0" marL="0" marR="0" rtl="0" algn="l">
                        <a:lnSpc>
                          <a:spcPct val="100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X or x</a:t>
                      </a:r>
                      <a:endParaRPr sz="18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Hexadecimal</a:t>
                      </a:r>
                      <a:endParaRPr sz="18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00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The number is converted to a string of hexadecimal digits. Uses “X” to produce “ABCDEF”, and “x” to produce “abcdef”.</a:t>
                      </a:r>
                      <a:endParaRPr sz="18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sp>
        <p:nvSpPr>
          <p:cNvPr id="738" name="Google Shape;738;p56"/>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57"/>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More Number Format Specifiers 2-2</a:t>
            </a:r>
            <a:endParaRPr>
              <a:latin typeface="Arial"/>
              <a:ea typeface="Arial"/>
              <a:cs typeface="Arial"/>
              <a:sym typeface="Arial"/>
            </a:endParaRPr>
          </a:p>
        </p:txBody>
      </p:sp>
      <p:sp>
        <p:nvSpPr>
          <p:cNvPr id="745" name="Google Shape;745;p57"/>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746" name="Google Shape;746;p57"/>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747" name="Google Shape;747;p57"/>
          <p:cNvSpPr txBox="1"/>
          <p:nvPr/>
        </p:nvSpPr>
        <p:spPr>
          <a:xfrm>
            <a:off x="1752600" y="758825"/>
            <a:ext cx="89154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4E4C"/>
              </a:buClr>
              <a:buSzPts val="1200"/>
              <a:buFont typeface="Noto Sans Symbols"/>
              <a:buChar char="◆"/>
            </a:pPr>
            <a:r>
              <a:rPr b="0" i="0" lang="en-US" sz="2400" u="none" cap="none" strike="noStrike">
                <a:solidFill>
                  <a:schemeClr val="dk1"/>
                </a:solidFill>
                <a:latin typeface="Calibri"/>
                <a:ea typeface="Calibri"/>
                <a:cs typeface="Calibri"/>
                <a:sym typeface="Calibri"/>
              </a:rPr>
              <a:t>The following figure demonstrates the conversion of a numeric value using F, N, and X format specifiers:</a:t>
            </a:r>
            <a:endParaRPr/>
          </a:p>
          <a:p>
            <a:pPr indent="-190500" lvl="0" marL="342900" marR="0" rtl="0" algn="l">
              <a:lnSpc>
                <a:spcPct val="70000"/>
              </a:lnSpc>
              <a:spcBef>
                <a:spcPts val="480"/>
              </a:spcBef>
              <a:spcAft>
                <a:spcPts val="0"/>
              </a:spcAft>
              <a:buClr>
                <a:srgbClr val="10253F"/>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70000"/>
              </a:lnSpc>
              <a:spcBef>
                <a:spcPts val="480"/>
              </a:spcBef>
              <a:spcAft>
                <a:spcPts val="0"/>
              </a:spcAft>
              <a:buClr>
                <a:srgbClr val="10253F"/>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70000"/>
              </a:lnSpc>
              <a:spcBef>
                <a:spcPts val="480"/>
              </a:spcBef>
              <a:spcAft>
                <a:spcPts val="0"/>
              </a:spcAft>
              <a:buClr>
                <a:srgbClr val="10253F"/>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70000"/>
              </a:lnSpc>
              <a:spcBef>
                <a:spcPts val="480"/>
              </a:spcBef>
              <a:spcAft>
                <a:spcPts val="0"/>
              </a:spcAft>
              <a:buClr>
                <a:srgbClr val="10253F"/>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70000"/>
              </a:lnSpc>
              <a:spcBef>
                <a:spcPts val="480"/>
              </a:spcBef>
              <a:spcAft>
                <a:spcPts val="0"/>
              </a:spcAft>
              <a:buClr>
                <a:srgbClr val="10253F"/>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70000"/>
              </a:lnSpc>
              <a:spcBef>
                <a:spcPts val="480"/>
              </a:spcBef>
              <a:spcAft>
                <a:spcPts val="0"/>
              </a:spcAft>
              <a:buClr>
                <a:srgbClr val="10253F"/>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70000"/>
              </a:lnSpc>
              <a:spcBef>
                <a:spcPts val="480"/>
              </a:spcBef>
              <a:spcAft>
                <a:spcPts val="0"/>
              </a:spcAft>
              <a:buClr>
                <a:srgbClr val="10253F"/>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70000"/>
              </a:lnSpc>
              <a:spcBef>
                <a:spcPts val="480"/>
              </a:spcBef>
              <a:spcAft>
                <a:spcPts val="0"/>
              </a:spcAft>
              <a:buClr>
                <a:srgbClr val="10253F"/>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70000"/>
              </a:lnSpc>
              <a:spcBef>
                <a:spcPts val="480"/>
              </a:spcBef>
              <a:spcAft>
                <a:spcPts val="0"/>
              </a:spcAft>
              <a:buClr>
                <a:srgbClr val="10253F"/>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342900" lvl="1" marL="800100" marR="0" rtl="0" algn="l">
              <a:lnSpc>
                <a:spcPct val="70000"/>
              </a:lnSpc>
              <a:spcBef>
                <a:spcPts val="480"/>
              </a:spcBef>
              <a:spcAft>
                <a:spcPts val="0"/>
              </a:spcAft>
              <a:buClr>
                <a:srgbClr val="10253F"/>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342900" lvl="1" marL="800100" marR="0" rtl="0" algn="l">
              <a:lnSpc>
                <a:spcPct val="70000"/>
              </a:lnSpc>
              <a:spcBef>
                <a:spcPts val="480"/>
              </a:spcBef>
              <a:spcAft>
                <a:spcPts val="0"/>
              </a:spcAft>
              <a:buClr>
                <a:srgbClr val="10253F"/>
              </a:buClr>
              <a:buSzPts val="2400"/>
              <a:buFont typeface="Noto Sans Symbols"/>
              <a:buNone/>
            </a:pPr>
            <a:r>
              <a:rPr b="0" i="0" lang="en-US" sz="2400" u="none" cap="none" strike="noStrike">
                <a:solidFill>
                  <a:schemeClr val="dk1"/>
                </a:solidFill>
                <a:latin typeface="Courier New"/>
                <a:ea typeface="Courier New"/>
                <a:cs typeface="Courier New"/>
                <a:sym typeface="Courier New"/>
              </a:rPr>
              <a:t>456.00</a:t>
            </a:r>
            <a:endParaRPr/>
          </a:p>
          <a:p>
            <a:pPr indent="-342900" lvl="1" marL="800100" marR="0" rtl="0" algn="l">
              <a:lnSpc>
                <a:spcPct val="70000"/>
              </a:lnSpc>
              <a:spcBef>
                <a:spcPts val="480"/>
              </a:spcBef>
              <a:spcAft>
                <a:spcPts val="0"/>
              </a:spcAft>
              <a:buClr>
                <a:srgbClr val="10253F"/>
              </a:buClr>
              <a:buSzPts val="2400"/>
              <a:buFont typeface="Noto Sans Symbols"/>
              <a:buNone/>
            </a:pPr>
            <a:r>
              <a:rPr b="0" i="0" lang="en-US" sz="2400" u="none" cap="none" strike="noStrike">
                <a:solidFill>
                  <a:schemeClr val="dk1"/>
                </a:solidFill>
                <a:latin typeface="Courier New"/>
                <a:ea typeface="Courier New"/>
                <a:cs typeface="Courier New"/>
                <a:sym typeface="Courier New"/>
              </a:rPr>
              <a:t>456.00</a:t>
            </a:r>
            <a:endParaRPr/>
          </a:p>
          <a:p>
            <a:pPr indent="-342900" lvl="1" marL="800100" marR="0" rtl="0" algn="l">
              <a:lnSpc>
                <a:spcPct val="70000"/>
              </a:lnSpc>
              <a:spcBef>
                <a:spcPts val="480"/>
              </a:spcBef>
              <a:spcAft>
                <a:spcPts val="0"/>
              </a:spcAft>
              <a:buClr>
                <a:srgbClr val="10253F"/>
              </a:buClr>
              <a:buSzPts val="2400"/>
              <a:buFont typeface="Noto Sans Symbols"/>
              <a:buNone/>
            </a:pPr>
            <a:r>
              <a:rPr b="0" i="0" lang="en-US" sz="2400" u="none" cap="none" strike="noStrike">
                <a:solidFill>
                  <a:schemeClr val="dk1"/>
                </a:solidFill>
                <a:latin typeface="Courier New"/>
                <a:ea typeface="Courier New"/>
                <a:cs typeface="Courier New"/>
                <a:sym typeface="Courier New"/>
              </a:rPr>
              <a:t>1C8</a:t>
            </a:r>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sp>
        <p:nvSpPr>
          <p:cNvPr id="748" name="Google Shape;748;p57"/>
          <p:cNvSpPr txBox="1"/>
          <p:nvPr/>
        </p:nvSpPr>
        <p:spPr>
          <a:xfrm>
            <a:off x="2224088" y="2266950"/>
            <a:ext cx="7300912" cy="139065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Courier New"/>
                <a:ea typeface="Courier New"/>
                <a:cs typeface="Courier New"/>
                <a:sym typeface="Courier New"/>
              </a:rPr>
              <a:t>int num = 456;</a:t>
            </a:r>
            <a:endParaRPr/>
          </a:p>
          <a:p>
            <a:pPr indent="0" lvl="0" marL="0" marR="0" rtl="0" algn="l">
              <a:lnSpc>
                <a:spcPct val="70000"/>
              </a:lnSpc>
              <a:spcBef>
                <a:spcPts val="900"/>
              </a:spcBef>
              <a:spcAft>
                <a:spcPts val="0"/>
              </a:spcAft>
              <a:buClr>
                <a:schemeClr val="dk1"/>
              </a:buClr>
              <a:buSzPts val="1800"/>
              <a:buFont typeface="Noto Sans Symbols"/>
              <a:buNone/>
            </a:pPr>
            <a:r>
              <a:rPr b="0" i="0" lang="en-US" sz="1800" u="none" cap="none" strike="noStrike">
                <a:solidFill>
                  <a:schemeClr val="dk1"/>
                </a:solidFill>
                <a:latin typeface="Courier New"/>
                <a:ea typeface="Courier New"/>
                <a:cs typeface="Courier New"/>
                <a:sym typeface="Courier New"/>
              </a:rPr>
              <a:t>Console.WriteLine(“{0:F}”, num);</a:t>
            </a:r>
            <a:endParaRPr/>
          </a:p>
          <a:p>
            <a:pPr indent="0" lvl="0" marL="0" marR="0" rtl="0" algn="l">
              <a:lnSpc>
                <a:spcPct val="70000"/>
              </a:lnSpc>
              <a:spcBef>
                <a:spcPts val="900"/>
              </a:spcBef>
              <a:spcAft>
                <a:spcPts val="0"/>
              </a:spcAft>
              <a:buClr>
                <a:schemeClr val="dk1"/>
              </a:buClr>
              <a:buSzPts val="1800"/>
              <a:buFont typeface="Noto Sans Symbols"/>
              <a:buNone/>
            </a:pPr>
            <a:r>
              <a:rPr b="0" i="0" lang="en-US" sz="1800" u="none" cap="none" strike="noStrike">
                <a:solidFill>
                  <a:schemeClr val="dk1"/>
                </a:solidFill>
                <a:latin typeface="Courier New"/>
                <a:ea typeface="Courier New"/>
                <a:cs typeface="Courier New"/>
                <a:sym typeface="Courier New"/>
              </a:rPr>
              <a:t>Console.WriteLine(“{0:N}”, num);</a:t>
            </a:r>
            <a:endParaRPr/>
          </a:p>
          <a:p>
            <a:pPr indent="0" lvl="0" marL="0" marR="0" rtl="0" algn="l">
              <a:lnSpc>
                <a:spcPct val="70000"/>
              </a:lnSpc>
              <a:spcBef>
                <a:spcPts val="900"/>
              </a:spcBef>
              <a:spcAft>
                <a:spcPts val="0"/>
              </a:spcAft>
              <a:buClr>
                <a:schemeClr val="dk1"/>
              </a:buClr>
              <a:buSzPts val="1800"/>
              <a:buFont typeface="Noto Sans Symbols"/>
              <a:buNone/>
            </a:pPr>
            <a:r>
              <a:rPr b="0" i="0" lang="en-US" sz="1800" u="none" cap="none" strike="noStrike">
                <a:solidFill>
                  <a:schemeClr val="dk1"/>
                </a:solidFill>
                <a:latin typeface="Courier New"/>
                <a:ea typeface="Courier New"/>
                <a:cs typeface="Courier New"/>
                <a:sym typeface="Courier New"/>
              </a:rPr>
              <a:t>Console.WriteLine(“{0:X}”, num);</a:t>
            </a:r>
            <a:endParaRPr/>
          </a:p>
          <a:p>
            <a:pPr indent="0" lvl="0" marL="0" marR="0" rtl="0" algn="l">
              <a:lnSpc>
                <a:spcPct val="70000"/>
              </a:lnSpc>
              <a:spcBef>
                <a:spcPts val="900"/>
              </a:spcBef>
              <a:spcAft>
                <a:spcPts val="0"/>
              </a:spcAft>
              <a:buClr>
                <a:schemeClr val="dk1"/>
              </a:buClr>
              <a:buSzPts val="1800"/>
              <a:buFont typeface="Noto Sans Symbols"/>
              <a:buNone/>
            </a:pPr>
            <a:r>
              <a:t/>
            </a:r>
            <a:endParaRPr b="0" i="0" sz="1800" u="none" cap="none" strike="noStrike">
              <a:solidFill>
                <a:schemeClr val="dk1"/>
              </a:solidFill>
              <a:latin typeface="Courier New"/>
              <a:ea typeface="Courier New"/>
              <a:cs typeface="Courier New"/>
              <a:sym typeface="Courier New"/>
            </a:endParaRPr>
          </a:p>
        </p:txBody>
      </p:sp>
      <p:sp>
        <p:nvSpPr>
          <p:cNvPr id="749" name="Google Shape;749;p57"/>
          <p:cNvSpPr txBox="1"/>
          <p:nvPr/>
        </p:nvSpPr>
        <p:spPr>
          <a:xfrm>
            <a:off x="2300288" y="1647826"/>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750" name="Google Shape;750;p57"/>
          <p:cNvSpPr txBox="1"/>
          <p:nvPr/>
        </p:nvSpPr>
        <p:spPr>
          <a:xfrm>
            <a:off x="2260600" y="4170364"/>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sp>
        <p:nvSpPr>
          <p:cNvPr id="751" name="Google Shape;751;p57"/>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58"/>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Standard Date and Time Format Specifiers </a:t>
            </a:r>
            <a:endParaRPr>
              <a:latin typeface="Calibri"/>
              <a:ea typeface="Calibri"/>
              <a:cs typeface="Calibri"/>
              <a:sym typeface="Calibri"/>
            </a:endParaRPr>
          </a:p>
        </p:txBody>
      </p:sp>
      <p:sp>
        <p:nvSpPr>
          <p:cNvPr id="758" name="Google Shape;758;p58"/>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759" name="Google Shape;759;p58"/>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760" name="Google Shape;760;p58"/>
          <p:cNvSpPr txBox="1"/>
          <p:nvPr/>
        </p:nvSpPr>
        <p:spPr>
          <a:xfrm>
            <a:off x="1752600" y="758826"/>
            <a:ext cx="8229600" cy="54895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A date and time format specifier is a special character that enables you to display the date and time values in different formats. </a:t>
            </a:r>
            <a:endParaRPr/>
          </a:p>
          <a:p>
            <a:pPr indent="-285750" lvl="0" marL="342900" marR="0" rtl="0" algn="l">
              <a:lnSpc>
                <a:spcPct val="10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You can display a date in </a:t>
            </a:r>
            <a:r>
              <a:rPr b="0" i="0" lang="en-US" sz="1800" u="none" cap="none" strike="noStrike">
                <a:solidFill>
                  <a:schemeClr val="dk1"/>
                </a:solidFill>
                <a:latin typeface="Courier New"/>
                <a:ea typeface="Courier New"/>
                <a:cs typeface="Courier New"/>
                <a:sym typeface="Courier New"/>
              </a:rPr>
              <a:t>mm-dd-yyyy</a:t>
            </a:r>
            <a:r>
              <a:rPr b="0" i="0" lang="en-US" sz="1800" u="none" cap="none" strike="noStrike">
                <a:solidFill>
                  <a:schemeClr val="dk1"/>
                </a:solidFill>
                <a:latin typeface="Calibri"/>
                <a:ea typeface="Calibri"/>
                <a:cs typeface="Calibri"/>
                <a:sym typeface="Calibri"/>
              </a:rPr>
              <a:t> format and time in </a:t>
            </a:r>
            <a:r>
              <a:rPr b="0" i="0" lang="en-US" sz="1800" u="none" cap="none" strike="noStrike">
                <a:solidFill>
                  <a:schemeClr val="dk1"/>
                </a:solidFill>
                <a:latin typeface="Courier New"/>
                <a:ea typeface="Courier New"/>
                <a:cs typeface="Courier New"/>
                <a:sym typeface="Courier New"/>
              </a:rPr>
              <a:t>hh:mm format</a:t>
            </a:r>
            <a:r>
              <a:rPr b="0" i="0" lang="en-US" sz="1800" u="none" cap="none" strike="noStrike">
                <a:solidFill>
                  <a:schemeClr val="dk1"/>
                </a:solidFill>
                <a:latin typeface="Calibri"/>
                <a:ea typeface="Calibri"/>
                <a:cs typeface="Calibri"/>
                <a:sym typeface="Calibri"/>
              </a:rPr>
              <a:t>. </a:t>
            </a:r>
            <a:endParaRPr/>
          </a:p>
          <a:p>
            <a:pPr indent="-342900" lvl="0" marL="342900" marR="0" rtl="0" algn="l">
              <a:lnSpc>
                <a:spcPct val="10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If you are displaying GMT time as the output, you can display the GMT time along with the abbreviation GMT using date and time format specifiers.</a:t>
            </a:r>
            <a:endParaRPr/>
          </a:p>
          <a:p>
            <a:pPr indent="-342900" lvl="0" marL="342900" marR="0" rtl="0" algn="l">
              <a:lnSpc>
                <a:spcPct val="10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The date and time format specifiers allow you to display the date and time in 12-hour and 24-hour formats.</a:t>
            </a:r>
            <a:endParaRPr/>
          </a:p>
          <a:p>
            <a:pPr indent="-342900" lvl="0" marL="342900" marR="0" rtl="0" algn="l">
              <a:lnSpc>
                <a:spcPct val="10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The following is the syntax for date and time format specifiers:</a:t>
            </a:r>
            <a:endParaRPr/>
          </a:p>
          <a:p>
            <a:pPr indent="-285750" lvl="0" marL="342900" marR="0" rtl="0" algn="l">
              <a:lnSpc>
                <a:spcPct val="10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10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10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10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10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where,</a:t>
            </a:r>
            <a:endParaRPr/>
          </a:p>
          <a:p>
            <a:pPr indent="-285750" lvl="1" marL="742950" marR="0" rtl="0" algn="l">
              <a:lnSpc>
                <a:spcPct val="90000"/>
              </a:lnSpc>
              <a:spcBef>
                <a:spcPts val="320"/>
              </a:spcBef>
              <a:spcAft>
                <a:spcPts val="0"/>
              </a:spcAft>
              <a:buClr>
                <a:srgbClr val="006666"/>
              </a:buClr>
              <a:buSzPts val="800"/>
              <a:buFont typeface="Noto Sans Symbols"/>
              <a:buChar char="🞛"/>
            </a:pPr>
            <a:r>
              <a:rPr b="0" i="0" lang="en-US" sz="1600" u="none" cap="none" strike="noStrike">
                <a:solidFill>
                  <a:schemeClr val="dk1"/>
                </a:solidFill>
                <a:latin typeface="Courier New"/>
                <a:ea typeface="Courier New"/>
                <a:cs typeface="Courier New"/>
                <a:sym typeface="Courier New"/>
              </a:rPr>
              <a:t>formatspecifier</a:t>
            </a:r>
            <a:r>
              <a:rPr b="0" i="0" lang="en-US" sz="1600" u="none" cap="none" strike="noStrike">
                <a:solidFill>
                  <a:schemeClr val="dk1"/>
                </a:solidFill>
                <a:latin typeface="Calibri"/>
                <a:ea typeface="Calibri"/>
                <a:cs typeface="Calibri"/>
                <a:sym typeface="Calibri"/>
              </a:rPr>
              <a:t>: Is the date and time format specifier.</a:t>
            </a:r>
            <a:endParaRPr/>
          </a:p>
          <a:p>
            <a:pPr indent="-285750" lvl="1" marL="742950" marR="0" rtl="0" algn="l">
              <a:lnSpc>
                <a:spcPct val="90000"/>
              </a:lnSpc>
              <a:spcBef>
                <a:spcPts val="320"/>
              </a:spcBef>
              <a:spcAft>
                <a:spcPts val="0"/>
              </a:spcAft>
              <a:buClr>
                <a:srgbClr val="006666"/>
              </a:buClr>
              <a:buSzPts val="800"/>
              <a:buFont typeface="Noto Sans Symbols"/>
              <a:buChar char="🞛"/>
            </a:pPr>
            <a:r>
              <a:rPr b="0" i="0" lang="en-US" sz="1600" u="none" cap="none" strike="noStrike">
                <a:solidFill>
                  <a:schemeClr val="dk1"/>
                </a:solidFill>
                <a:latin typeface="Courier New"/>
                <a:ea typeface="Courier New"/>
                <a:cs typeface="Courier New"/>
                <a:sym typeface="Courier New"/>
              </a:rPr>
              <a:t>datetime</a:t>
            </a:r>
            <a:r>
              <a:rPr b="0" i="0" lang="en-US" sz="1600" u="none" cap="none" strike="noStrike">
                <a:solidFill>
                  <a:schemeClr val="dk1"/>
                </a:solidFill>
                <a:latin typeface="Calibri"/>
                <a:ea typeface="Calibri"/>
                <a:cs typeface="Calibri"/>
                <a:sym typeface="Calibri"/>
              </a:rPr>
              <a:t> object: Is the object of the </a:t>
            </a:r>
            <a:r>
              <a:rPr b="0" i="0" lang="en-US" sz="1600" u="none" cap="none" strike="noStrike">
                <a:solidFill>
                  <a:schemeClr val="dk1"/>
                </a:solidFill>
                <a:latin typeface="Courier New"/>
                <a:ea typeface="Courier New"/>
                <a:cs typeface="Courier New"/>
                <a:sym typeface="Courier New"/>
              </a:rPr>
              <a:t>DateTime</a:t>
            </a:r>
            <a:r>
              <a:rPr b="0" i="0" lang="en-US" sz="1600" u="none" cap="none" strike="noStrike">
                <a:solidFill>
                  <a:schemeClr val="dk1"/>
                </a:solidFill>
                <a:latin typeface="Calibri"/>
                <a:ea typeface="Calibri"/>
                <a:cs typeface="Calibri"/>
                <a:sym typeface="Calibri"/>
              </a:rPr>
              <a:t> class.</a:t>
            </a:r>
            <a:endParaRPr/>
          </a:p>
          <a:p>
            <a:pPr indent="-285750" lvl="0" marL="342900" marR="0" rtl="0" algn="l">
              <a:lnSpc>
                <a:spcPct val="10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10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sp>
        <p:nvSpPr>
          <p:cNvPr id="761" name="Google Shape;761;p58"/>
          <p:cNvSpPr txBox="1"/>
          <p:nvPr/>
        </p:nvSpPr>
        <p:spPr>
          <a:xfrm>
            <a:off x="2209800" y="1352550"/>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Example</a:t>
            </a:r>
            <a:endParaRPr/>
          </a:p>
        </p:txBody>
      </p:sp>
      <p:sp>
        <p:nvSpPr>
          <p:cNvPr id="762" name="Google Shape;762;p58"/>
          <p:cNvSpPr/>
          <p:nvPr/>
        </p:nvSpPr>
        <p:spPr>
          <a:xfrm>
            <a:off x="2209800" y="4303714"/>
            <a:ext cx="6553200" cy="415925"/>
          </a:xfrm>
          <a:prstGeom prst="rect">
            <a:avLst/>
          </a:prstGeom>
          <a:solidFill>
            <a:srgbClr val="FFFF00">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Courier New"/>
                <a:ea typeface="Courier New"/>
                <a:cs typeface="Courier New"/>
                <a:sym typeface="Courier New"/>
              </a:rPr>
              <a:t>Console.WriteLine(“{format specifier}”, &lt;datetime object&gt;);</a:t>
            </a:r>
            <a:endParaRPr/>
          </a:p>
        </p:txBody>
      </p:sp>
      <p:sp>
        <p:nvSpPr>
          <p:cNvPr id="763" name="Google Shape;763;p58"/>
          <p:cNvSpPr txBox="1"/>
          <p:nvPr/>
        </p:nvSpPr>
        <p:spPr>
          <a:xfrm>
            <a:off x="2214563" y="3705225"/>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Syntax</a:t>
            </a:r>
            <a:endParaRPr/>
          </a:p>
        </p:txBody>
      </p:sp>
      <p:sp>
        <p:nvSpPr>
          <p:cNvPr id="764" name="Google Shape;764;p58"/>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59"/>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Using Standard Date and Time Format Specifiers 1-2 </a:t>
            </a:r>
            <a:endParaRPr>
              <a:latin typeface="Calibri"/>
              <a:ea typeface="Calibri"/>
              <a:cs typeface="Calibri"/>
              <a:sym typeface="Calibri"/>
            </a:endParaRPr>
          </a:p>
        </p:txBody>
      </p:sp>
      <p:sp>
        <p:nvSpPr>
          <p:cNvPr id="771" name="Google Shape;771;p59"/>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772" name="Google Shape;772;p59"/>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773" name="Google Shape;773;p59"/>
          <p:cNvSpPr txBox="1"/>
          <p:nvPr/>
        </p:nvSpPr>
        <p:spPr>
          <a:xfrm>
            <a:off x="1752600" y="758826"/>
            <a:ext cx="8915400" cy="54895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4E4C"/>
              </a:buClr>
              <a:buSzPts val="700"/>
              <a:buFont typeface="Noto Sans Symbols"/>
              <a:buChar char="◆"/>
            </a:pPr>
            <a:r>
              <a:rPr b="0" i="0" lang="en-US" sz="1400" u="none" cap="none" strike="noStrike">
                <a:solidFill>
                  <a:schemeClr val="dk1"/>
                </a:solidFill>
                <a:latin typeface="Calibri"/>
                <a:ea typeface="Calibri"/>
                <a:cs typeface="Calibri"/>
                <a:sym typeface="Calibri"/>
              </a:rPr>
              <a:t>Standard date and time format specifiers are used in the </a:t>
            </a:r>
            <a:r>
              <a:rPr b="0" i="0" lang="en-US" sz="1400" u="none" cap="none" strike="noStrike">
                <a:solidFill>
                  <a:schemeClr val="dk1"/>
                </a:solidFill>
                <a:latin typeface="Courier New"/>
                <a:ea typeface="Courier New"/>
                <a:cs typeface="Courier New"/>
                <a:sym typeface="Courier New"/>
              </a:rPr>
              <a:t>Console.WriteLine() </a:t>
            </a:r>
            <a:r>
              <a:rPr b="0" i="0" lang="en-US" sz="1400" u="none" cap="none" strike="noStrike">
                <a:solidFill>
                  <a:schemeClr val="dk1"/>
                </a:solidFill>
                <a:latin typeface="Calibri"/>
                <a:ea typeface="Calibri"/>
                <a:cs typeface="Calibri"/>
                <a:sym typeface="Calibri"/>
              </a:rPr>
              <a:t>method with the </a:t>
            </a:r>
            <a:r>
              <a:rPr b="0" i="0" lang="en-US" sz="1400" u="none" cap="none" strike="noStrike">
                <a:solidFill>
                  <a:schemeClr val="dk1"/>
                </a:solidFill>
                <a:latin typeface="Courier New"/>
                <a:ea typeface="Courier New"/>
                <a:cs typeface="Courier New"/>
                <a:sym typeface="Courier New"/>
              </a:rPr>
              <a:t>datetime</a:t>
            </a:r>
            <a:r>
              <a:rPr b="0" i="0" lang="en-US" sz="1400" u="none" cap="none" strike="noStrike">
                <a:solidFill>
                  <a:schemeClr val="dk1"/>
                </a:solidFill>
                <a:latin typeface="Calibri"/>
                <a:ea typeface="Calibri"/>
                <a:cs typeface="Calibri"/>
                <a:sym typeface="Calibri"/>
              </a:rPr>
              <a:t> object that can be created using an object of the </a:t>
            </a:r>
            <a:r>
              <a:rPr b="0" i="0" lang="en-US" sz="1400" u="none" cap="none" strike="noStrike">
                <a:solidFill>
                  <a:schemeClr val="dk1"/>
                </a:solidFill>
                <a:latin typeface="Courier New"/>
                <a:ea typeface="Courier New"/>
                <a:cs typeface="Courier New"/>
                <a:sym typeface="Courier New"/>
              </a:rPr>
              <a:t>DateTimeclass</a:t>
            </a:r>
            <a:r>
              <a:rPr b="0" i="0" lang="en-US" sz="1400" u="none" cap="none" strike="noStrike">
                <a:solidFill>
                  <a:schemeClr val="dk1"/>
                </a:solidFill>
                <a:latin typeface="Calibri"/>
                <a:ea typeface="Calibri"/>
                <a:cs typeface="Calibri"/>
                <a:sym typeface="Calibri"/>
              </a:rPr>
              <a:t> and initialize it. </a:t>
            </a:r>
            <a:endParaRPr/>
          </a:p>
          <a:p>
            <a:pPr indent="-342900" lvl="0" marL="342900" marR="0" rtl="0" algn="l">
              <a:lnSpc>
                <a:spcPct val="100000"/>
              </a:lnSpc>
              <a:spcBef>
                <a:spcPts val="280"/>
              </a:spcBef>
              <a:spcAft>
                <a:spcPts val="0"/>
              </a:spcAft>
              <a:buClr>
                <a:srgbClr val="004E4C"/>
              </a:buClr>
              <a:buSzPts val="700"/>
              <a:buFont typeface="Noto Sans Symbols"/>
              <a:buChar char="◆"/>
            </a:pPr>
            <a:r>
              <a:rPr b="0" i="0" lang="en-US" sz="1400" u="none" cap="none" strike="noStrike">
                <a:solidFill>
                  <a:schemeClr val="dk1"/>
                </a:solidFill>
                <a:latin typeface="Calibri"/>
                <a:ea typeface="Calibri"/>
                <a:cs typeface="Calibri"/>
                <a:sym typeface="Calibri"/>
              </a:rPr>
              <a:t>The formatted date and time are always displayed as strings in the console window. The following table displays some of the standard date and time format specifiers in C#:</a:t>
            </a:r>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graphicFrame>
        <p:nvGraphicFramePr>
          <p:cNvPr id="774" name="Google Shape;774;p59"/>
          <p:cNvGraphicFramePr/>
          <p:nvPr/>
        </p:nvGraphicFramePr>
        <p:xfrm>
          <a:off x="1981200" y="1785938"/>
          <a:ext cx="3000000" cy="3000000"/>
        </p:xfrm>
        <a:graphic>
          <a:graphicData uri="http://schemas.openxmlformats.org/drawingml/2006/table">
            <a:tbl>
              <a:tblPr>
                <a:noFill/>
                <a:tableStyleId>{4CB7630B-1B6B-4CF3-A188-35BD42DB97FF}</a:tableStyleId>
              </a:tblPr>
              <a:tblGrid>
                <a:gridCol w="1873625"/>
                <a:gridCol w="3065925"/>
                <a:gridCol w="3747250"/>
              </a:tblGrid>
              <a:tr h="280450">
                <a:tc>
                  <a:txBody>
                    <a:bodyPr/>
                    <a:lstStyle/>
                    <a:p>
                      <a:pPr indent="0" lvl="0" marL="0" marR="0" rtl="0" algn="ctr">
                        <a:lnSpc>
                          <a:spcPct val="115000"/>
                        </a:lnSpc>
                        <a:spcBef>
                          <a:spcPts val="0"/>
                        </a:spcBef>
                        <a:spcAft>
                          <a:spcPts val="0"/>
                        </a:spcAft>
                        <a:buClr>
                          <a:srgbClr val="000000"/>
                        </a:buClr>
                        <a:buSzPts val="1600"/>
                        <a:buFont typeface="Calibri"/>
                        <a:buNone/>
                      </a:pPr>
                      <a:r>
                        <a:rPr b="1" lang="en-US" sz="1600" u="none" cap="none" strike="noStrike">
                          <a:solidFill>
                            <a:srgbClr val="000000"/>
                          </a:solidFill>
                          <a:latin typeface="Calibri"/>
                          <a:ea typeface="Calibri"/>
                          <a:cs typeface="Calibri"/>
                          <a:sym typeface="Calibri"/>
                        </a:rPr>
                        <a:t>Format Specifier</a:t>
                      </a:r>
                      <a:endParaRPr sz="1600" u="none" cap="none" strike="noStrike">
                        <a:latin typeface="Calibri"/>
                        <a:ea typeface="Calibri"/>
                        <a:cs typeface="Calibri"/>
                        <a:sym typeface="Calibri"/>
                      </a:endParaRPr>
                    </a:p>
                  </a:txBody>
                  <a:tcPr marT="0" marB="0" marR="65200" marL="65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600"/>
                        <a:buFont typeface="Calibri"/>
                        <a:buNone/>
                      </a:pPr>
                      <a:r>
                        <a:rPr b="1" lang="en-US" sz="1600" u="none" cap="none" strike="noStrike">
                          <a:solidFill>
                            <a:srgbClr val="000000"/>
                          </a:solidFill>
                          <a:latin typeface="Calibri"/>
                          <a:ea typeface="Calibri"/>
                          <a:cs typeface="Calibri"/>
                          <a:sym typeface="Calibri"/>
                        </a:rPr>
                        <a:t>Name</a:t>
                      </a:r>
                      <a:endParaRPr sz="1600" u="none" cap="none" strike="noStrike">
                        <a:latin typeface="Calibri"/>
                        <a:ea typeface="Calibri"/>
                        <a:cs typeface="Calibri"/>
                        <a:sym typeface="Calibri"/>
                      </a:endParaRPr>
                    </a:p>
                  </a:txBody>
                  <a:tcPr marT="0" marB="0" marR="65200" marL="65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600"/>
                        <a:buFont typeface="Calibri"/>
                        <a:buNone/>
                      </a:pPr>
                      <a:r>
                        <a:rPr b="1" lang="en-US" sz="1600" u="none" cap="none" strike="noStrike">
                          <a:solidFill>
                            <a:srgbClr val="000000"/>
                          </a:solidFill>
                          <a:latin typeface="Calibri"/>
                          <a:ea typeface="Calibri"/>
                          <a:cs typeface="Calibri"/>
                          <a:sym typeface="Calibri"/>
                        </a:rPr>
                        <a:t>Description</a:t>
                      </a:r>
                      <a:endParaRPr sz="1600" u="none" cap="none" strike="noStrike">
                        <a:latin typeface="Calibri"/>
                        <a:ea typeface="Calibri"/>
                        <a:cs typeface="Calibri"/>
                        <a:sym typeface="Calibri"/>
                      </a:endParaRPr>
                    </a:p>
                  </a:txBody>
                  <a:tcPr marT="0" marB="0" marR="65200" marL="65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536100">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d</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Short date</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Displays date in short date pattern. The default format is ‘mm/dd/yyyy’.</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717200">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D</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Long date</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Displays date in long date pattern. The default format is ‘dddd*, MMMM*, dd, yyyy’.</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896500">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f</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Full date/time (short time)</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Displays date in long date and short time patterns, separated by a space. The default format is ‘dddd*, MMMM* dd, yyyy HH*:mm*’.</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1072200">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F</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Full date/time (long time)</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Displays date in long date and long time patterns, separated by a space. The default format is ‘dddd*, MMMM* dd, yyyy HH*: mm*: ss*’.</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896500">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g</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General date/time (short time)</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Displays date in short date and short time patterns, separated by a space. The default format is ‘MM/dd/yyyy HH*:mm*’.</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sp>
        <p:nvSpPr>
          <p:cNvPr id="775" name="Google Shape;775;p59"/>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6"/>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Data Types</a:t>
            </a:r>
            <a:endParaRPr>
              <a:latin typeface="Calibri"/>
              <a:ea typeface="Calibri"/>
              <a:cs typeface="Calibri"/>
              <a:sym typeface="Calibri"/>
            </a:endParaRPr>
          </a:p>
        </p:txBody>
      </p:sp>
      <p:sp>
        <p:nvSpPr>
          <p:cNvPr id="82" name="Google Shape;82;p6"/>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14300" lvl="0" marL="228600" marR="0" rtl="0" algn="l">
              <a:lnSpc>
                <a:spcPct val="90000"/>
              </a:lnSpc>
              <a:spcBef>
                <a:spcPts val="0"/>
              </a:spcBef>
              <a:spcAft>
                <a:spcPts val="0"/>
              </a:spcAft>
              <a:buClr>
                <a:schemeClr val="dk1"/>
              </a:buClr>
              <a:buSzPts val="1800"/>
              <a:buFont typeface="Noto Sans Symbols"/>
              <a:buChar char="⮚"/>
            </a:pPr>
            <a:r>
              <a:rPr lang="en-US" sz="1800">
                <a:latin typeface="Calibri"/>
                <a:ea typeface="Calibri"/>
                <a:cs typeface="Calibri"/>
                <a:sym typeface="Calibri"/>
              </a:rPr>
              <a:t>Different types of values such as numbers, characters, or strings can be stored in different variables. To identify the type of data that can be stored in a variable, C# provides different data types.</a:t>
            </a:r>
            <a:endParaRPr/>
          </a:p>
          <a:p>
            <a:pPr indent="-114300" lvl="0" marL="228600" marR="0" rtl="0" algn="l">
              <a:lnSpc>
                <a:spcPct val="90000"/>
              </a:lnSpc>
              <a:spcBef>
                <a:spcPts val="1000"/>
              </a:spcBef>
              <a:spcAft>
                <a:spcPts val="0"/>
              </a:spcAft>
              <a:buClr>
                <a:schemeClr val="dk1"/>
              </a:buClr>
              <a:buSzPts val="1800"/>
              <a:buFont typeface="Noto Sans Symbols"/>
              <a:buChar char="⮚"/>
            </a:pPr>
            <a:r>
              <a:rPr lang="en-US" sz="1800">
                <a:latin typeface="Calibri"/>
                <a:ea typeface="Calibri"/>
                <a:cs typeface="Calibri"/>
                <a:sym typeface="Calibri"/>
              </a:rPr>
              <a:t>When a variable is declared, a data type is assigned to the variable. This allows the variable to store values of the assigned data type.</a:t>
            </a:r>
            <a:endParaRPr/>
          </a:p>
          <a:p>
            <a:pPr indent="-114300" lvl="0" marL="228600" marR="0" rtl="0" algn="l">
              <a:lnSpc>
                <a:spcPct val="90000"/>
              </a:lnSpc>
              <a:spcBef>
                <a:spcPts val="1000"/>
              </a:spcBef>
              <a:spcAft>
                <a:spcPts val="0"/>
              </a:spcAft>
              <a:buClr>
                <a:schemeClr val="dk1"/>
              </a:buClr>
              <a:buSzPts val="1800"/>
              <a:buFont typeface="Noto Sans Symbols"/>
              <a:buChar char="⮚"/>
            </a:pPr>
            <a:r>
              <a:rPr lang="en-US" sz="1800">
                <a:latin typeface="Calibri"/>
                <a:ea typeface="Calibri"/>
                <a:cs typeface="Calibri"/>
                <a:sym typeface="Calibri"/>
              </a:rPr>
              <a:t>In C# programming language, data types are divided into two categories:</a:t>
            </a:r>
            <a:endParaRPr/>
          </a:p>
          <a:p>
            <a:pPr indent="0" lvl="0" marL="228600" marR="0" rtl="0" algn="l">
              <a:lnSpc>
                <a:spcPct val="90000"/>
              </a:lnSpc>
              <a:spcBef>
                <a:spcPts val="1000"/>
              </a:spcBef>
              <a:spcAft>
                <a:spcPts val="0"/>
              </a:spcAft>
              <a:buClr>
                <a:schemeClr val="dk1"/>
              </a:buClr>
              <a:buSzPts val="2800"/>
              <a:buFont typeface="Noto Sans Symbols"/>
              <a:buNone/>
            </a:pPr>
            <a:r>
              <a:t/>
            </a:r>
            <a:endParaRPr>
              <a:latin typeface="Calibri"/>
              <a:ea typeface="Calibri"/>
              <a:cs typeface="Calibri"/>
              <a:sym typeface="Calibri"/>
            </a:endParaRPr>
          </a:p>
        </p:txBody>
      </p:sp>
      <p:grpSp>
        <p:nvGrpSpPr>
          <p:cNvPr id="83" name="Google Shape;83;p6"/>
          <p:cNvGrpSpPr/>
          <p:nvPr/>
        </p:nvGrpSpPr>
        <p:grpSpPr>
          <a:xfrm>
            <a:off x="2594282" y="2509477"/>
            <a:ext cx="7125355" cy="3655598"/>
            <a:chOff x="3482" y="1000"/>
            <a:chExt cx="7125355" cy="3655598"/>
          </a:xfrm>
        </p:grpSpPr>
        <p:sp>
          <p:nvSpPr>
            <p:cNvPr id="84" name="Google Shape;84;p6"/>
            <p:cNvSpPr/>
            <p:nvPr/>
          </p:nvSpPr>
          <p:spPr>
            <a:xfrm>
              <a:off x="2853624" y="1000"/>
              <a:ext cx="4275213" cy="2371836"/>
            </a:xfrm>
            <a:prstGeom prst="rightArrow">
              <a:avLst>
                <a:gd fmla="val 75000" name="adj1"/>
                <a:gd fmla="val 50000" name="adj2"/>
              </a:avLst>
            </a:prstGeom>
            <a:solidFill>
              <a:srgbClr val="F7D5CB">
                <a:alpha val="89803"/>
              </a:srgbClr>
            </a:solidFill>
            <a:ln cap="flat" cmpd="sng" w="25400">
              <a:solidFill>
                <a:srgbClr val="F7D5CB">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txBox="1"/>
            <p:nvPr/>
          </p:nvSpPr>
          <p:spPr>
            <a:xfrm>
              <a:off x="2853624" y="297480"/>
              <a:ext cx="3385775" cy="1778877"/>
            </a:xfrm>
            <a:prstGeom prst="rect">
              <a:avLst/>
            </a:prstGeom>
            <a:noFill/>
            <a:ln>
              <a:noFill/>
            </a:ln>
          </p:spPr>
          <p:txBody>
            <a:bodyPr anchorCtr="0" anchor="t" bIns="8250" lIns="8250" spcFirstLastPara="1" rIns="8250" wrap="square" tIns="8250">
              <a:noAutofit/>
            </a:bodyPr>
            <a:lstStyle/>
            <a:p>
              <a:pPr indent="-114300" lvl="1" marL="114300" marR="0" rtl="0" algn="l">
                <a:lnSpc>
                  <a:spcPct val="90000"/>
                </a:lnSpc>
                <a:spcBef>
                  <a:spcPts val="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Variables of value types store actual values that are stored in a stack that results in faster memory allocation to variables of value types. </a:t>
              </a:r>
              <a:endParaRPr b="0" i="0" sz="1300" u="none" cap="none" strike="noStrike">
                <a:solidFill>
                  <a:srgbClr val="000000"/>
                </a:solidFill>
                <a:latin typeface="Calibri"/>
                <a:ea typeface="Calibri"/>
                <a:cs typeface="Calibri"/>
                <a:sym typeface="Calibri"/>
              </a:endParaRPr>
            </a:p>
            <a:p>
              <a:pPr indent="-31750" lvl="1" marL="114300" marR="0" rtl="0" algn="l">
                <a:lnSpc>
                  <a:spcPct val="90000"/>
                </a:lnSpc>
                <a:spcBef>
                  <a:spcPts val="195"/>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a:p>
              <a:pPr indent="-114300" lvl="1" marL="114300" marR="0" rtl="0" algn="l">
                <a:lnSpc>
                  <a:spcPct val="90000"/>
                </a:lnSpc>
                <a:spcBef>
                  <a:spcPts val="195"/>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Most of the built-in data types are value types.</a:t>
              </a:r>
              <a:endParaRPr b="0" i="0" sz="1300" u="none" cap="none" strike="noStrike">
                <a:solidFill>
                  <a:srgbClr val="000000"/>
                </a:solidFill>
                <a:latin typeface="Calibri"/>
                <a:ea typeface="Calibri"/>
                <a:cs typeface="Calibri"/>
                <a:sym typeface="Calibri"/>
              </a:endParaRPr>
            </a:p>
            <a:p>
              <a:pPr indent="-31750" lvl="1" marL="114300" marR="0" rtl="0" algn="l">
                <a:lnSpc>
                  <a:spcPct val="90000"/>
                </a:lnSpc>
                <a:spcBef>
                  <a:spcPts val="195"/>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a:p>
              <a:pPr indent="-114300" lvl="1" marL="114300" marR="0" rtl="0" algn="l">
                <a:lnSpc>
                  <a:spcPct val="90000"/>
                </a:lnSpc>
                <a:spcBef>
                  <a:spcPts val="195"/>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The value type built-in data types are </a:t>
              </a:r>
              <a:r>
                <a:rPr b="0" i="0" lang="en-US" sz="1300" u="none" cap="none" strike="noStrike">
                  <a:solidFill>
                    <a:srgbClr val="000000"/>
                  </a:solidFill>
                  <a:latin typeface="Courier New"/>
                  <a:ea typeface="Courier New"/>
                  <a:cs typeface="Courier New"/>
                  <a:sym typeface="Courier New"/>
                </a:rPr>
                <a:t>int</a:t>
              </a:r>
              <a:r>
                <a:rPr b="0" i="0" lang="en-US" sz="1300" u="none" cap="none" strike="noStrike">
                  <a:solidFill>
                    <a:srgbClr val="000000"/>
                  </a:solidFill>
                  <a:latin typeface="Calibri"/>
                  <a:ea typeface="Calibri"/>
                  <a:cs typeface="Calibri"/>
                  <a:sym typeface="Calibri"/>
                </a:rPr>
                <a:t>, </a:t>
              </a:r>
              <a:r>
                <a:rPr b="0" i="0" lang="en-US" sz="1300" u="none" cap="none" strike="noStrike">
                  <a:solidFill>
                    <a:srgbClr val="000000"/>
                  </a:solidFill>
                  <a:latin typeface="Courier New"/>
                  <a:ea typeface="Courier New"/>
                  <a:cs typeface="Courier New"/>
                  <a:sym typeface="Courier New"/>
                </a:rPr>
                <a:t>float</a:t>
              </a:r>
              <a:r>
                <a:rPr b="0" i="0" lang="en-US" sz="1300" u="none" cap="none" strike="noStrike">
                  <a:solidFill>
                    <a:srgbClr val="000000"/>
                  </a:solidFill>
                  <a:latin typeface="Calibri"/>
                  <a:ea typeface="Calibri"/>
                  <a:cs typeface="Calibri"/>
                  <a:sym typeface="Calibri"/>
                </a:rPr>
                <a:t>, </a:t>
              </a:r>
              <a:r>
                <a:rPr b="0" i="0" lang="en-US" sz="1300" u="none" cap="none" strike="noStrike">
                  <a:solidFill>
                    <a:srgbClr val="000000"/>
                  </a:solidFill>
                  <a:latin typeface="Courier New"/>
                  <a:ea typeface="Courier New"/>
                  <a:cs typeface="Courier New"/>
                  <a:sym typeface="Courier New"/>
                </a:rPr>
                <a:t>double</a:t>
              </a:r>
              <a:r>
                <a:rPr b="0" i="0" lang="en-US" sz="1300" u="none" cap="none" strike="noStrike">
                  <a:solidFill>
                    <a:srgbClr val="000000"/>
                  </a:solidFill>
                  <a:latin typeface="Calibri"/>
                  <a:ea typeface="Calibri"/>
                  <a:cs typeface="Calibri"/>
                  <a:sym typeface="Calibri"/>
                </a:rPr>
                <a:t>, </a:t>
              </a:r>
              <a:r>
                <a:rPr b="0" i="0" lang="en-US" sz="1300" u="none" cap="none" strike="noStrike">
                  <a:solidFill>
                    <a:srgbClr val="000000"/>
                  </a:solidFill>
                  <a:latin typeface="Courier New"/>
                  <a:ea typeface="Courier New"/>
                  <a:cs typeface="Courier New"/>
                  <a:sym typeface="Courier New"/>
                </a:rPr>
                <a:t>char</a:t>
              </a:r>
              <a:r>
                <a:rPr b="0" i="0" lang="en-US" sz="1300" u="none" cap="none" strike="noStrike">
                  <a:solidFill>
                    <a:srgbClr val="000000"/>
                  </a:solidFill>
                  <a:latin typeface="Calibri"/>
                  <a:ea typeface="Calibri"/>
                  <a:cs typeface="Calibri"/>
                  <a:sym typeface="Calibri"/>
                </a:rPr>
                <a:t>, and </a:t>
              </a:r>
              <a:r>
                <a:rPr b="0" i="0" lang="en-US" sz="1300" u="none" cap="none" strike="noStrike">
                  <a:solidFill>
                    <a:srgbClr val="000000"/>
                  </a:solidFill>
                  <a:latin typeface="Courier New"/>
                  <a:ea typeface="Courier New"/>
                  <a:cs typeface="Courier New"/>
                  <a:sym typeface="Courier New"/>
                </a:rPr>
                <a:t>bool</a:t>
              </a:r>
              <a:r>
                <a:rPr b="0" i="0" lang="en-US" sz="1300" u="none" cap="none" strike="noStrike">
                  <a:solidFill>
                    <a:srgbClr val="000000"/>
                  </a:solidFill>
                  <a:latin typeface="Calibri"/>
                  <a:ea typeface="Calibri"/>
                  <a:cs typeface="Calibri"/>
                  <a:sym typeface="Calibri"/>
                </a:rPr>
                <a:t>. User-defined value types are created using the </a:t>
              </a:r>
              <a:r>
                <a:rPr b="0" i="0" lang="en-US" sz="1300" u="none" cap="none" strike="noStrike">
                  <a:solidFill>
                    <a:srgbClr val="000000"/>
                  </a:solidFill>
                  <a:latin typeface="Courier New"/>
                  <a:ea typeface="Courier New"/>
                  <a:cs typeface="Courier New"/>
                  <a:sym typeface="Courier New"/>
                </a:rPr>
                <a:t>struct</a:t>
              </a:r>
              <a:r>
                <a:rPr b="0" i="0" lang="en-US" sz="1300" u="none" cap="none" strike="noStrike">
                  <a:solidFill>
                    <a:srgbClr val="000000"/>
                  </a:solidFill>
                  <a:latin typeface="Calibri"/>
                  <a:ea typeface="Calibri"/>
                  <a:cs typeface="Calibri"/>
                  <a:sym typeface="Calibri"/>
                </a:rPr>
                <a:t> and </a:t>
              </a:r>
              <a:r>
                <a:rPr b="0" i="0" lang="en-US" sz="1300" u="none" cap="none" strike="noStrike">
                  <a:solidFill>
                    <a:srgbClr val="000000"/>
                  </a:solidFill>
                  <a:latin typeface="Courier New"/>
                  <a:ea typeface="Courier New"/>
                  <a:cs typeface="Courier New"/>
                  <a:sym typeface="Courier New"/>
                </a:rPr>
                <a:t>enum</a:t>
              </a:r>
              <a:r>
                <a:rPr b="0" i="0" lang="en-US" sz="1300" u="none" cap="none" strike="noStrike">
                  <a:solidFill>
                    <a:srgbClr val="000000"/>
                  </a:solidFill>
                  <a:latin typeface="Calibri"/>
                  <a:ea typeface="Calibri"/>
                  <a:cs typeface="Calibri"/>
                  <a:sym typeface="Calibri"/>
                </a:rPr>
                <a:t> keywords.  </a:t>
              </a:r>
              <a:endParaRPr b="0" i="0" sz="1300" u="none" cap="none" strike="noStrike">
                <a:solidFill>
                  <a:srgbClr val="000000"/>
                </a:solidFill>
                <a:latin typeface="Calibri"/>
                <a:ea typeface="Calibri"/>
                <a:cs typeface="Calibri"/>
                <a:sym typeface="Calibri"/>
              </a:endParaRPr>
            </a:p>
          </p:txBody>
        </p:sp>
        <p:sp>
          <p:nvSpPr>
            <p:cNvPr id="86" name="Google Shape;86;p6"/>
            <p:cNvSpPr/>
            <p:nvPr/>
          </p:nvSpPr>
          <p:spPr>
            <a:xfrm>
              <a:off x="3482" y="1055652"/>
              <a:ext cx="2850142" cy="262532"/>
            </a:xfrm>
            <a:prstGeom prst="roundRect">
              <a:avLst>
                <a:gd fmla="val 16667" name="adj"/>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6"/>
            <p:cNvSpPr txBox="1"/>
            <p:nvPr/>
          </p:nvSpPr>
          <p:spPr>
            <a:xfrm>
              <a:off x="16298" y="1068468"/>
              <a:ext cx="2824510" cy="2369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chemeClr val="lt1"/>
                </a:buClr>
                <a:buSzPts val="2000"/>
                <a:buFont typeface="Calibri"/>
                <a:buNone/>
              </a:pPr>
              <a:r>
                <a:rPr b="1" i="0" lang="en-US" sz="2000" u="none" cap="none" strike="noStrike">
                  <a:solidFill>
                    <a:schemeClr val="lt1"/>
                  </a:solidFill>
                  <a:latin typeface="Calibri"/>
                  <a:ea typeface="Calibri"/>
                  <a:cs typeface="Calibri"/>
                  <a:sym typeface="Calibri"/>
                </a:rPr>
                <a:t>Value Types</a:t>
              </a:r>
              <a:endParaRPr b="0" i="0" sz="2000" u="none" cap="none" strike="noStrike">
                <a:solidFill>
                  <a:schemeClr val="lt1"/>
                </a:solidFill>
                <a:latin typeface="Calibri"/>
                <a:ea typeface="Calibri"/>
                <a:cs typeface="Calibri"/>
                <a:sym typeface="Calibri"/>
              </a:endParaRPr>
            </a:p>
          </p:txBody>
        </p:sp>
        <p:sp>
          <p:nvSpPr>
            <p:cNvPr id="88" name="Google Shape;88;p6"/>
            <p:cNvSpPr/>
            <p:nvPr/>
          </p:nvSpPr>
          <p:spPr>
            <a:xfrm>
              <a:off x="2853624" y="2399090"/>
              <a:ext cx="4275213" cy="1257508"/>
            </a:xfrm>
            <a:prstGeom prst="rightArrow">
              <a:avLst>
                <a:gd fmla="val 75000" name="adj1"/>
                <a:gd fmla="val 50000" name="adj2"/>
              </a:avLst>
            </a:prstGeom>
            <a:solidFill>
              <a:srgbClr val="E0E0E0">
                <a:alpha val="89803"/>
              </a:srgbClr>
            </a:solidFill>
            <a:ln cap="flat" cmpd="sng" w="25400">
              <a:solidFill>
                <a:srgbClr val="E0E0E0">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6"/>
            <p:cNvSpPr txBox="1"/>
            <p:nvPr/>
          </p:nvSpPr>
          <p:spPr>
            <a:xfrm>
              <a:off x="2853624" y="2556279"/>
              <a:ext cx="3803648" cy="943131"/>
            </a:xfrm>
            <a:prstGeom prst="rect">
              <a:avLst/>
            </a:prstGeom>
            <a:noFill/>
            <a:ln>
              <a:noFill/>
            </a:ln>
          </p:spPr>
          <p:txBody>
            <a:bodyPr anchorCtr="0" anchor="t" bIns="8250" lIns="8250" spcFirstLastPara="1" rIns="8250" wrap="square" tIns="8250">
              <a:noAutofit/>
            </a:bodyPr>
            <a:lstStyle/>
            <a:p>
              <a:pPr indent="-114300" lvl="1" marL="114300" marR="0" rtl="0" algn="l">
                <a:lnSpc>
                  <a:spcPct val="90000"/>
                </a:lnSpc>
                <a:spcBef>
                  <a:spcPts val="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Variables of reference type store the memory address of other variables in a heap. </a:t>
              </a:r>
              <a:endParaRPr b="0" i="0" sz="1300" u="none" cap="none" strike="noStrike">
                <a:solidFill>
                  <a:srgbClr val="000000"/>
                </a:solidFill>
                <a:latin typeface="Calibri"/>
                <a:ea typeface="Calibri"/>
                <a:cs typeface="Calibri"/>
                <a:sym typeface="Calibri"/>
              </a:endParaRPr>
            </a:p>
            <a:p>
              <a:pPr indent="-31750" lvl="1" marL="114300" marR="0" rtl="0" algn="l">
                <a:lnSpc>
                  <a:spcPct val="90000"/>
                </a:lnSpc>
                <a:spcBef>
                  <a:spcPts val="195"/>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a:p>
              <a:pPr indent="-114300" lvl="1" marL="114300" marR="0" rtl="0" algn="l">
                <a:lnSpc>
                  <a:spcPct val="90000"/>
                </a:lnSpc>
                <a:spcBef>
                  <a:spcPts val="195"/>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These values can either belong to a built-in data type or a user-defined data type. </a:t>
              </a:r>
              <a:endParaRPr b="0" i="0" sz="1300" u="none" cap="none" strike="noStrike">
                <a:solidFill>
                  <a:srgbClr val="000000"/>
                </a:solidFill>
                <a:latin typeface="Calibri"/>
                <a:ea typeface="Calibri"/>
                <a:cs typeface="Calibri"/>
                <a:sym typeface="Calibri"/>
              </a:endParaRPr>
            </a:p>
            <a:p>
              <a:pPr indent="-31750" lvl="1" marL="114300" marR="0" rtl="0" algn="l">
                <a:lnSpc>
                  <a:spcPct val="90000"/>
                </a:lnSpc>
                <a:spcBef>
                  <a:spcPts val="195"/>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p:txBody>
        </p:sp>
        <p:sp>
          <p:nvSpPr>
            <p:cNvPr id="90" name="Google Shape;90;p6"/>
            <p:cNvSpPr/>
            <p:nvPr/>
          </p:nvSpPr>
          <p:spPr>
            <a:xfrm>
              <a:off x="3482" y="2896578"/>
              <a:ext cx="2850142" cy="262532"/>
            </a:xfrm>
            <a:prstGeom prst="roundRect">
              <a:avLst>
                <a:gd fmla="val 16667" name="adj"/>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
            <p:cNvSpPr txBox="1"/>
            <p:nvPr/>
          </p:nvSpPr>
          <p:spPr>
            <a:xfrm>
              <a:off x="16298" y="2909394"/>
              <a:ext cx="2824510" cy="2369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chemeClr val="lt1"/>
                </a:buClr>
                <a:buSzPts val="2000"/>
                <a:buFont typeface="Calibri"/>
                <a:buNone/>
              </a:pPr>
              <a:r>
                <a:rPr b="1" i="0" lang="en-US" sz="2000" u="none" cap="none" strike="noStrike">
                  <a:solidFill>
                    <a:schemeClr val="lt1"/>
                  </a:solidFill>
                  <a:latin typeface="Calibri"/>
                  <a:ea typeface="Calibri"/>
                  <a:cs typeface="Calibri"/>
                  <a:sym typeface="Calibri"/>
                </a:rPr>
                <a:t>Reference Types</a:t>
              </a:r>
              <a:endParaRPr b="0" i="0" sz="2000" u="none" cap="none" strike="noStrike">
                <a:solidFill>
                  <a:schemeClr val="lt1"/>
                </a:solidFill>
                <a:latin typeface="Calibri"/>
                <a:ea typeface="Calibri"/>
                <a:cs typeface="Calibri"/>
                <a:sym typeface="Calibri"/>
              </a:endParaRPr>
            </a:p>
          </p:txBody>
        </p:sp>
      </p:grpSp>
      <p:sp>
        <p:nvSpPr>
          <p:cNvPr id="92" name="Google Shape;92;p6"/>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60"/>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Using Standard Date and Time Format Specifiers 2-2 </a:t>
            </a:r>
            <a:endParaRPr>
              <a:latin typeface="Calibri"/>
              <a:ea typeface="Calibri"/>
              <a:cs typeface="Calibri"/>
              <a:sym typeface="Calibri"/>
            </a:endParaRPr>
          </a:p>
        </p:txBody>
      </p:sp>
      <p:sp>
        <p:nvSpPr>
          <p:cNvPr id="782" name="Google Shape;782;p60"/>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783" name="Google Shape;783;p60"/>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784" name="Google Shape;784;p60"/>
          <p:cNvSpPr txBox="1"/>
          <p:nvPr/>
        </p:nvSpPr>
        <p:spPr>
          <a:xfrm>
            <a:off x="1752600" y="758826"/>
            <a:ext cx="8763000" cy="57181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4E4C"/>
              </a:buClr>
              <a:buSzPts val="1000"/>
              <a:buFont typeface="Noto Sans Symbols"/>
              <a:buChar char="◆"/>
            </a:pPr>
            <a:r>
              <a:rPr b="0" i="0" lang="en-US" sz="2000" u="none" cap="none" strike="noStrike">
                <a:solidFill>
                  <a:schemeClr val="dk1"/>
                </a:solidFill>
                <a:latin typeface="Calibri"/>
                <a:ea typeface="Calibri"/>
                <a:cs typeface="Calibri"/>
                <a:sym typeface="Calibri"/>
              </a:rPr>
              <a:t>The following code demonstrates the conversion of a specified date and time using the d, D, f, F, and g date and time format specifiers:</a:t>
            </a:r>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342900" lvl="1" marL="800100" marR="0" rtl="0" algn="l">
              <a:lnSpc>
                <a:spcPct val="70000"/>
              </a:lnSpc>
              <a:spcBef>
                <a:spcPts val="320"/>
              </a:spcBef>
              <a:spcAft>
                <a:spcPts val="0"/>
              </a:spcAft>
              <a:buClr>
                <a:srgbClr val="10253F"/>
              </a:buClr>
              <a:buSzPts val="1600"/>
              <a:buFont typeface="Noto Sans Symbols"/>
              <a:buNone/>
            </a:pPr>
            <a:r>
              <a:rPr b="0" i="0" lang="en-US" sz="1600" u="none" cap="none" strike="noStrike">
                <a:solidFill>
                  <a:schemeClr val="dk1"/>
                </a:solidFill>
                <a:latin typeface="Courier New"/>
                <a:ea typeface="Courier New"/>
                <a:cs typeface="Courier New"/>
                <a:sym typeface="Courier New"/>
              </a:rPr>
              <a:t>Short date format(d): 23/04/2007</a:t>
            </a:r>
            <a:endParaRPr/>
          </a:p>
          <a:p>
            <a:pPr indent="-342900" lvl="1" marL="800100" marR="0" rtl="0" algn="l">
              <a:lnSpc>
                <a:spcPct val="70000"/>
              </a:lnSpc>
              <a:spcBef>
                <a:spcPts val="320"/>
              </a:spcBef>
              <a:spcAft>
                <a:spcPts val="0"/>
              </a:spcAft>
              <a:buClr>
                <a:srgbClr val="10253F"/>
              </a:buClr>
              <a:buSzPts val="1600"/>
              <a:buFont typeface="Noto Sans Symbols"/>
              <a:buNone/>
            </a:pPr>
            <a:r>
              <a:rPr b="0" i="0" lang="en-US" sz="1600" u="none" cap="none" strike="noStrike">
                <a:solidFill>
                  <a:schemeClr val="dk1"/>
                </a:solidFill>
                <a:latin typeface="Courier New"/>
                <a:ea typeface="Courier New"/>
                <a:cs typeface="Courier New"/>
                <a:sym typeface="Courier New"/>
              </a:rPr>
              <a:t>Long date format (D): Monday, April 23, 2007</a:t>
            </a:r>
            <a:endParaRPr/>
          </a:p>
          <a:p>
            <a:pPr indent="-342900" lvl="1" marL="800100" marR="0" rtl="0" algn="l">
              <a:lnSpc>
                <a:spcPct val="70000"/>
              </a:lnSpc>
              <a:spcBef>
                <a:spcPts val="320"/>
              </a:spcBef>
              <a:spcAft>
                <a:spcPts val="0"/>
              </a:spcAft>
              <a:buClr>
                <a:srgbClr val="10253F"/>
              </a:buClr>
              <a:buSzPts val="1600"/>
              <a:buFont typeface="Noto Sans Symbols"/>
              <a:buNone/>
            </a:pPr>
            <a:r>
              <a:rPr b="0" i="0" lang="en-US" sz="1600" u="none" cap="none" strike="noStrike">
                <a:solidFill>
                  <a:schemeClr val="dk1"/>
                </a:solidFill>
                <a:latin typeface="Courier New"/>
                <a:ea typeface="Courier New"/>
                <a:cs typeface="Courier New"/>
                <a:sym typeface="Courier New"/>
              </a:rPr>
              <a:t>Full date with time without seconds (f):Monday, April 23, 2007 12:58 PM</a:t>
            </a:r>
            <a:endParaRPr/>
          </a:p>
          <a:p>
            <a:pPr indent="-342900" lvl="1" marL="800100" marR="0" rtl="0" algn="l">
              <a:lnSpc>
                <a:spcPct val="70000"/>
              </a:lnSpc>
              <a:spcBef>
                <a:spcPts val="320"/>
              </a:spcBef>
              <a:spcAft>
                <a:spcPts val="0"/>
              </a:spcAft>
              <a:buClr>
                <a:srgbClr val="10253F"/>
              </a:buClr>
              <a:buSzPts val="1600"/>
              <a:buFont typeface="Noto Sans Symbols"/>
              <a:buNone/>
            </a:pPr>
            <a:r>
              <a:rPr b="0" i="0" lang="en-US" sz="1600" u="none" cap="none" strike="noStrike">
                <a:solidFill>
                  <a:schemeClr val="dk1"/>
                </a:solidFill>
                <a:latin typeface="Courier New"/>
                <a:ea typeface="Courier New"/>
                <a:cs typeface="Courier New"/>
                <a:sym typeface="Courier New"/>
              </a:rPr>
              <a:t>Full date with time with seconds (F):Monday, April 23, 2007 12:58:43 PM</a:t>
            </a:r>
            <a:endParaRPr/>
          </a:p>
          <a:p>
            <a:pPr indent="-342900" lvl="1" marL="800100" marR="0" rtl="0" algn="l">
              <a:lnSpc>
                <a:spcPct val="70000"/>
              </a:lnSpc>
              <a:spcBef>
                <a:spcPts val="320"/>
              </a:spcBef>
              <a:spcAft>
                <a:spcPts val="0"/>
              </a:spcAft>
              <a:buClr>
                <a:srgbClr val="10253F"/>
              </a:buClr>
              <a:buSzPts val="1600"/>
              <a:buFont typeface="Noto Sans Symbols"/>
              <a:buNone/>
            </a:pPr>
            <a:r>
              <a:rPr b="0" i="0" lang="en-US" sz="1600" u="none" cap="none" strike="noStrike">
                <a:solidFill>
                  <a:schemeClr val="dk1"/>
                </a:solidFill>
                <a:latin typeface="Courier New"/>
                <a:ea typeface="Courier New"/>
                <a:cs typeface="Courier New"/>
                <a:sym typeface="Courier New"/>
              </a:rPr>
              <a:t>Short date and short time without seconds (g):23/04/2007 12:58 PM</a:t>
            </a:r>
            <a:endParaRPr/>
          </a:p>
          <a:p>
            <a:pPr indent="-266700" lvl="0"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sp>
        <p:nvSpPr>
          <p:cNvPr id="785" name="Google Shape;785;p60"/>
          <p:cNvSpPr txBox="1"/>
          <p:nvPr/>
        </p:nvSpPr>
        <p:spPr>
          <a:xfrm>
            <a:off x="2362200" y="1876426"/>
            <a:ext cx="7086600" cy="1933575"/>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lnSpc>
                <a:spcPct val="122222"/>
              </a:lnSpc>
              <a:spcBef>
                <a:spcPts val="0"/>
              </a:spcBef>
              <a:spcAft>
                <a:spcPts val="0"/>
              </a:spcAft>
              <a:buClr>
                <a:srgbClr val="000000"/>
              </a:buClr>
              <a:buSzPts val="900"/>
              <a:buFont typeface="Noto Sans Symbols"/>
              <a:buNone/>
            </a:pPr>
            <a:r>
              <a:rPr b="0" i="0" lang="en-US" sz="900" u="none" cap="none" strike="noStrike">
                <a:solidFill>
                  <a:srgbClr val="000000"/>
                </a:solidFill>
                <a:latin typeface="Courier New"/>
                <a:ea typeface="Courier New"/>
                <a:cs typeface="Courier New"/>
                <a:sym typeface="Courier New"/>
              </a:rPr>
              <a:t>DateTimedt = DateTime.Now;</a:t>
            </a:r>
            <a:endParaRPr b="0" i="0" sz="900" u="none" cap="none" strike="noStrike">
              <a:solidFill>
                <a:schemeClr val="dk1"/>
              </a:solidFill>
              <a:latin typeface="Calibri"/>
              <a:ea typeface="Calibri"/>
              <a:cs typeface="Calibri"/>
              <a:sym typeface="Calibri"/>
            </a:endParaRPr>
          </a:p>
          <a:p>
            <a:pPr indent="0" lvl="0" marL="0" marR="0" rtl="0" algn="just">
              <a:lnSpc>
                <a:spcPct val="122222"/>
              </a:lnSpc>
              <a:spcBef>
                <a:spcPts val="200"/>
              </a:spcBef>
              <a:spcAft>
                <a:spcPts val="0"/>
              </a:spcAft>
              <a:buClr>
                <a:srgbClr val="000000"/>
              </a:buClr>
              <a:buSzPts val="900"/>
              <a:buFont typeface="Noto Sans Symbols"/>
              <a:buNone/>
            </a:pPr>
            <a:r>
              <a:rPr b="0" i="0" lang="en-US" sz="900" u="none" cap="none" strike="noStrike">
                <a:solidFill>
                  <a:srgbClr val="000000"/>
                </a:solidFill>
                <a:latin typeface="Courier New"/>
                <a:ea typeface="Courier New"/>
                <a:cs typeface="Courier New"/>
                <a:sym typeface="Courier New"/>
              </a:rPr>
              <a:t>// Returns short date (MM/DD/YYYY)</a:t>
            </a:r>
            <a:endParaRPr b="0" i="0" sz="900" u="none" cap="none" strike="noStrike">
              <a:solidFill>
                <a:schemeClr val="dk1"/>
              </a:solidFill>
              <a:latin typeface="Calibri"/>
              <a:ea typeface="Calibri"/>
              <a:cs typeface="Calibri"/>
              <a:sym typeface="Calibri"/>
            </a:endParaRPr>
          </a:p>
          <a:p>
            <a:pPr indent="0" lvl="0" marL="0" marR="0" rtl="0" algn="just">
              <a:lnSpc>
                <a:spcPct val="122222"/>
              </a:lnSpc>
              <a:spcBef>
                <a:spcPts val="200"/>
              </a:spcBef>
              <a:spcAft>
                <a:spcPts val="0"/>
              </a:spcAft>
              <a:buClr>
                <a:srgbClr val="000000"/>
              </a:buClr>
              <a:buSzPts val="900"/>
              <a:buFont typeface="Noto Sans Symbols"/>
              <a:buNone/>
            </a:pPr>
            <a:r>
              <a:rPr b="0" i="0" lang="en-US" sz="900" u="none" cap="none" strike="noStrike">
                <a:solidFill>
                  <a:srgbClr val="000000"/>
                </a:solidFill>
                <a:latin typeface="Courier New"/>
                <a:ea typeface="Courier New"/>
                <a:cs typeface="Courier New"/>
                <a:sym typeface="Courier New"/>
              </a:rPr>
              <a:t>Console.WriteLine(“Short date format(d): {0:d}”, dt);</a:t>
            </a:r>
            <a:endParaRPr b="0" i="0" sz="900" u="none" cap="none" strike="noStrike">
              <a:solidFill>
                <a:schemeClr val="dk1"/>
              </a:solidFill>
              <a:latin typeface="Calibri"/>
              <a:ea typeface="Calibri"/>
              <a:cs typeface="Calibri"/>
              <a:sym typeface="Calibri"/>
            </a:endParaRPr>
          </a:p>
          <a:p>
            <a:pPr indent="0" lvl="0" marL="0" marR="0" rtl="0" algn="just">
              <a:lnSpc>
                <a:spcPct val="122222"/>
              </a:lnSpc>
              <a:spcBef>
                <a:spcPts val="200"/>
              </a:spcBef>
              <a:spcAft>
                <a:spcPts val="0"/>
              </a:spcAft>
              <a:buClr>
                <a:srgbClr val="000000"/>
              </a:buClr>
              <a:buSzPts val="900"/>
              <a:buFont typeface="Noto Sans Symbols"/>
              <a:buNone/>
            </a:pPr>
            <a:r>
              <a:rPr b="0" i="0" lang="en-US" sz="900" u="none" cap="none" strike="noStrike">
                <a:solidFill>
                  <a:srgbClr val="000000"/>
                </a:solidFill>
                <a:latin typeface="Courier New"/>
                <a:ea typeface="Courier New"/>
                <a:cs typeface="Courier New"/>
                <a:sym typeface="Courier New"/>
              </a:rPr>
              <a:t>// Returns long date (Day, Month Date, Year)</a:t>
            </a:r>
            <a:endParaRPr b="0" i="0" sz="900" u="none" cap="none" strike="noStrike">
              <a:solidFill>
                <a:schemeClr val="dk1"/>
              </a:solidFill>
              <a:latin typeface="Calibri"/>
              <a:ea typeface="Calibri"/>
              <a:cs typeface="Calibri"/>
              <a:sym typeface="Calibri"/>
            </a:endParaRPr>
          </a:p>
          <a:p>
            <a:pPr indent="0" lvl="0" marL="0" marR="0" rtl="0" algn="just">
              <a:lnSpc>
                <a:spcPct val="122222"/>
              </a:lnSpc>
              <a:spcBef>
                <a:spcPts val="200"/>
              </a:spcBef>
              <a:spcAft>
                <a:spcPts val="0"/>
              </a:spcAft>
              <a:buClr>
                <a:srgbClr val="000000"/>
              </a:buClr>
              <a:buSzPts val="900"/>
              <a:buFont typeface="Noto Sans Symbols"/>
              <a:buNone/>
            </a:pPr>
            <a:r>
              <a:rPr b="0" i="0" lang="en-US" sz="900" u="none" cap="none" strike="noStrike">
                <a:solidFill>
                  <a:srgbClr val="000000"/>
                </a:solidFill>
                <a:latin typeface="Courier New"/>
                <a:ea typeface="Courier New"/>
                <a:cs typeface="Courier New"/>
                <a:sym typeface="Courier New"/>
              </a:rPr>
              <a:t>Console.WriteLine(“Long date format (D): {0:D}”, dt);</a:t>
            </a:r>
            <a:endParaRPr b="0" i="0" sz="900" u="none" cap="none" strike="noStrike">
              <a:solidFill>
                <a:schemeClr val="dk1"/>
              </a:solidFill>
              <a:latin typeface="Calibri"/>
              <a:ea typeface="Calibri"/>
              <a:cs typeface="Calibri"/>
              <a:sym typeface="Calibri"/>
            </a:endParaRPr>
          </a:p>
          <a:p>
            <a:pPr indent="0" lvl="0" marL="0" marR="0" rtl="0" algn="just">
              <a:lnSpc>
                <a:spcPct val="122222"/>
              </a:lnSpc>
              <a:spcBef>
                <a:spcPts val="200"/>
              </a:spcBef>
              <a:spcAft>
                <a:spcPts val="0"/>
              </a:spcAft>
              <a:buClr>
                <a:srgbClr val="000000"/>
              </a:buClr>
              <a:buSzPts val="900"/>
              <a:buFont typeface="Noto Sans Symbols"/>
              <a:buNone/>
            </a:pPr>
            <a:r>
              <a:rPr b="0" i="0" lang="en-US" sz="900" u="none" cap="none" strike="noStrike">
                <a:solidFill>
                  <a:srgbClr val="000000"/>
                </a:solidFill>
                <a:latin typeface="Courier New"/>
                <a:ea typeface="Courier New"/>
                <a:cs typeface="Courier New"/>
                <a:sym typeface="Courier New"/>
              </a:rPr>
              <a:t>// Returns full date with time without seconds</a:t>
            </a:r>
            <a:endParaRPr b="0" i="0" sz="900" u="none" cap="none" strike="noStrike">
              <a:solidFill>
                <a:schemeClr val="dk1"/>
              </a:solidFill>
              <a:latin typeface="Calibri"/>
              <a:ea typeface="Calibri"/>
              <a:cs typeface="Calibri"/>
              <a:sym typeface="Calibri"/>
            </a:endParaRPr>
          </a:p>
          <a:p>
            <a:pPr indent="0" lvl="0" marL="0" marR="0" rtl="0" algn="just">
              <a:lnSpc>
                <a:spcPct val="122222"/>
              </a:lnSpc>
              <a:spcBef>
                <a:spcPts val="200"/>
              </a:spcBef>
              <a:spcAft>
                <a:spcPts val="0"/>
              </a:spcAft>
              <a:buClr>
                <a:srgbClr val="000000"/>
              </a:buClr>
              <a:buSzPts val="900"/>
              <a:buFont typeface="Noto Sans Symbols"/>
              <a:buNone/>
            </a:pPr>
            <a:r>
              <a:rPr b="0" i="0" lang="en-US" sz="900" u="none" cap="none" strike="noStrike">
                <a:solidFill>
                  <a:srgbClr val="000000"/>
                </a:solidFill>
                <a:latin typeface="Courier New"/>
                <a:ea typeface="Courier New"/>
                <a:cs typeface="Courier New"/>
                <a:sym typeface="Courier New"/>
              </a:rPr>
              <a:t>Console.WriteLine(“Full date with time without seconds (f):{0:f}”, dt);</a:t>
            </a:r>
            <a:endParaRPr b="0" i="0" sz="900" u="none" cap="none" strike="noStrike">
              <a:solidFill>
                <a:schemeClr val="dk1"/>
              </a:solidFill>
              <a:latin typeface="Calibri"/>
              <a:ea typeface="Calibri"/>
              <a:cs typeface="Calibri"/>
              <a:sym typeface="Calibri"/>
            </a:endParaRPr>
          </a:p>
          <a:p>
            <a:pPr indent="0" lvl="0" marL="0" marR="0" rtl="0" algn="just">
              <a:lnSpc>
                <a:spcPct val="122222"/>
              </a:lnSpc>
              <a:spcBef>
                <a:spcPts val="200"/>
              </a:spcBef>
              <a:spcAft>
                <a:spcPts val="0"/>
              </a:spcAft>
              <a:buClr>
                <a:srgbClr val="000000"/>
              </a:buClr>
              <a:buSzPts val="900"/>
              <a:buFont typeface="Noto Sans Symbols"/>
              <a:buNone/>
            </a:pPr>
            <a:r>
              <a:rPr b="0" i="0" lang="en-US" sz="900" u="none" cap="none" strike="noStrike">
                <a:solidFill>
                  <a:srgbClr val="000000"/>
                </a:solidFill>
                <a:latin typeface="Courier New"/>
                <a:ea typeface="Courier New"/>
                <a:cs typeface="Courier New"/>
                <a:sym typeface="Courier New"/>
              </a:rPr>
              <a:t>// Returns full date with time with seconds</a:t>
            </a:r>
            <a:endParaRPr b="0" i="0" sz="900" u="none" cap="none" strike="noStrike">
              <a:solidFill>
                <a:schemeClr val="dk1"/>
              </a:solidFill>
              <a:latin typeface="Calibri"/>
              <a:ea typeface="Calibri"/>
              <a:cs typeface="Calibri"/>
              <a:sym typeface="Calibri"/>
            </a:endParaRPr>
          </a:p>
          <a:p>
            <a:pPr indent="0" lvl="0" marL="0" marR="0" rtl="0" algn="just">
              <a:lnSpc>
                <a:spcPct val="122222"/>
              </a:lnSpc>
              <a:spcBef>
                <a:spcPts val="200"/>
              </a:spcBef>
              <a:spcAft>
                <a:spcPts val="0"/>
              </a:spcAft>
              <a:buClr>
                <a:srgbClr val="000000"/>
              </a:buClr>
              <a:buSzPts val="900"/>
              <a:buFont typeface="Noto Sans Symbols"/>
              <a:buNone/>
            </a:pPr>
            <a:r>
              <a:rPr b="0" i="0" lang="en-US" sz="900" u="none" cap="none" strike="noStrike">
                <a:solidFill>
                  <a:srgbClr val="000000"/>
                </a:solidFill>
                <a:latin typeface="Courier New"/>
                <a:ea typeface="Courier New"/>
                <a:cs typeface="Courier New"/>
                <a:sym typeface="Courier New"/>
              </a:rPr>
              <a:t>Console.WriteLine(“Full date with time with seconds (F):{0:F}”, dt);</a:t>
            </a:r>
            <a:endParaRPr b="0" i="0" sz="900" u="none" cap="none" strike="noStrike">
              <a:solidFill>
                <a:schemeClr val="dk1"/>
              </a:solidFill>
              <a:latin typeface="Calibri"/>
              <a:ea typeface="Calibri"/>
              <a:cs typeface="Calibri"/>
              <a:sym typeface="Calibri"/>
            </a:endParaRPr>
          </a:p>
          <a:p>
            <a:pPr indent="0" lvl="0" marL="0" marR="0" rtl="0" algn="just">
              <a:lnSpc>
                <a:spcPct val="122222"/>
              </a:lnSpc>
              <a:spcBef>
                <a:spcPts val="200"/>
              </a:spcBef>
              <a:spcAft>
                <a:spcPts val="0"/>
              </a:spcAft>
              <a:buClr>
                <a:srgbClr val="000000"/>
              </a:buClr>
              <a:buSzPts val="900"/>
              <a:buFont typeface="Noto Sans Symbols"/>
              <a:buNone/>
            </a:pPr>
            <a:r>
              <a:rPr b="0" i="0" lang="en-US" sz="900" u="none" cap="none" strike="noStrike">
                <a:solidFill>
                  <a:srgbClr val="000000"/>
                </a:solidFill>
                <a:latin typeface="Courier New"/>
                <a:ea typeface="Courier New"/>
                <a:cs typeface="Courier New"/>
                <a:sym typeface="Courier New"/>
              </a:rPr>
              <a:t>// Returns short date and short time without seconds</a:t>
            </a:r>
            <a:endParaRPr b="0" i="0" sz="900" u="none" cap="none" strike="noStrike">
              <a:solidFill>
                <a:schemeClr val="dk1"/>
              </a:solidFill>
              <a:latin typeface="Calibri"/>
              <a:ea typeface="Calibri"/>
              <a:cs typeface="Calibri"/>
              <a:sym typeface="Calibri"/>
            </a:endParaRPr>
          </a:p>
          <a:p>
            <a:pPr indent="0" lvl="0" marL="0" marR="0" rtl="0" algn="l">
              <a:lnSpc>
                <a:spcPct val="70000"/>
              </a:lnSpc>
              <a:spcBef>
                <a:spcPts val="450"/>
              </a:spcBef>
              <a:spcAft>
                <a:spcPts val="0"/>
              </a:spcAft>
              <a:buClr>
                <a:srgbClr val="000000"/>
              </a:buClr>
              <a:buSzPts val="900"/>
              <a:buFont typeface="Noto Sans Symbols"/>
              <a:buNone/>
            </a:pPr>
            <a:r>
              <a:rPr b="0" i="0" lang="en-US" sz="900" u="none" cap="none" strike="noStrike">
                <a:solidFill>
                  <a:srgbClr val="000000"/>
                </a:solidFill>
                <a:latin typeface="Courier New"/>
                <a:ea typeface="Courier New"/>
                <a:cs typeface="Courier New"/>
                <a:sym typeface="Courier New"/>
              </a:rPr>
              <a:t>Console.WriteLine(“Short date and short time without seconds (g):{0:g}”, dt);</a:t>
            </a:r>
            <a:endParaRPr b="0" i="0" sz="900" u="none" cap="none" strike="noStrike">
              <a:solidFill>
                <a:schemeClr val="dk1"/>
              </a:solidFill>
              <a:latin typeface="Courier New"/>
              <a:ea typeface="Courier New"/>
              <a:cs typeface="Courier New"/>
              <a:sym typeface="Courier New"/>
            </a:endParaRPr>
          </a:p>
        </p:txBody>
      </p:sp>
      <p:sp>
        <p:nvSpPr>
          <p:cNvPr id="786" name="Google Shape;786;p60"/>
          <p:cNvSpPr txBox="1"/>
          <p:nvPr/>
        </p:nvSpPr>
        <p:spPr>
          <a:xfrm>
            <a:off x="2362200" y="14478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787" name="Google Shape;787;p60"/>
          <p:cNvSpPr txBox="1"/>
          <p:nvPr/>
        </p:nvSpPr>
        <p:spPr>
          <a:xfrm>
            <a:off x="2343150" y="401955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sp>
        <p:nvSpPr>
          <p:cNvPr id="788" name="Google Shape;788;p60"/>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61"/>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000"/>
              <a:buNone/>
            </a:pPr>
            <a:r>
              <a:rPr lang="en-US" sz="4000">
                <a:latin typeface="Calibri"/>
                <a:ea typeface="Calibri"/>
                <a:cs typeface="Calibri"/>
                <a:sym typeface="Calibri"/>
              </a:rPr>
              <a:t>Additional Standard Date and Time Format Specifiers 1-2</a:t>
            </a:r>
            <a:endParaRPr sz="4000">
              <a:latin typeface="Calibri"/>
              <a:ea typeface="Calibri"/>
              <a:cs typeface="Calibri"/>
              <a:sym typeface="Calibri"/>
            </a:endParaRPr>
          </a:p>
        </p:txBody>
      </p:sp>
      <p:sp>
        <p:nvSpPr>
          <p:cNvPr id="795" name="Google Shape;795;p61"/>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796" name="Google Shape;796;p61"/>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797" name="Google Shape;797;p61"/>
          <p:cNvSpPr txBox="1"/>
          <p:nvPr/>
        </p:nvSpPr>
        <p:spPr>
          <a:xfrm>
            <a:off x="1752600" y="758826"/>
            <a:ext cx="8915400" cy="5413375"/>
          </a:xfrm>
          <a:prstGeom prst="rect">
            <a:avLst/>
          </a:prstGeom>
          <a:noFill/>
          <a:ln>
            <a:noFill/>
          </a:ln>
        </p:spPr>
        <p:txBody>
          <a:bodyPr anchorCtr="0" anchor="t" bIns="45700" lIns="91425" spcFirstLastPara="1" rIns="91425" wrap="square" tIns="45700">
            <a:noAutofit/>
          </a:bodyPr>
          <a:lstStyle/>
          <a:p>
            <a:pPr indent="-342900" lvl="1" marL="342900" marR="0" rtl="0" algn="l">
              <a:lnSpc>
                <a:spcPct val="90000"/>
              </a:lnSpc>
              <a:spcBef>
                <a:spcPts val="0"/>
              </a:spcBef>
              <a:spcAft>
                <a:spcPts val="0"/>
              </a:spcAft>
              <a:buClr>
                <a:srgbClr val="004E4C"/>
              </a:buClr>
              <a:buSzPts val="1200"/>
              <a:buFont typeface="Noto Sans Symbols"/>
              <a:buChar char="◆"/>
            </a:pPr>
            <a:r>
              <a:rPr b="0" i="0" lang="en-US" sz="2400" u="none" cap="none" strike="noStrike">
                <a:solidFill>
                  <a:schemeClr val="dk1"/>
                </a:solidFill>
                <a:latin typeface="Calibri"/>
                <a:ea typeface="Calibri"/>
                <a:cs typeface="Calibri"/>
                <a:sym typeface="Calibri"/>
              </a:rPr>
              <a:t>The following table displays the standard date and time format specifiers in C#:</a:t>
            </a:r>
            <a:endParaRPr/>
          </a:p>
          <a:p>
            <a:pPr indent="-190500" lvl="1" marL="342900" marR="0" rtl="0" algn="l">
              <a:lnSpc>
                <a:spcPct val="70000"/>
              </a:lnSpc>
              <a:spcBef>
                <a:spcPts val="480"/>
              </a:spcBef>
              <a:spcAft>
                <a:spcPts val="0"/>
              </a:spcAft>
              <a:buClr>
                <a:srgbClr val="10253F"/>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190500" lvl="1" marL="342900" marR="0" rtl="0" algn="l">
              <a:lnSpc>
                <a:spcPct val="70000"/>
              </a:lnSpc>
              <a:spcBef>
                <a:spcPts val="480"/>
              </a:spcBef>
              <a:spcAft>
                <a:spcPts val="0"/>
              </a:spcAft>
              <a:buClr>
                <a:srgbClr val="10253F"/>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70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70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graphicFrame>
        <p:nvGraphicFramePr>
          <p:cNvPr id="798" name="Google Shape;798;p61"/>
          <p:cNvGraphicFramePr/>
          <p:nvPr/>
        </p:nvGraphicFramePr>
        <p:xfrm>
          <a:off x="2133600" y="1555751"/>
          <a:ext cx="3000000" cy="3000000"/>
        </p:xfrm>
        <a:graphic>
          <a:graphicData uri="http://schemas.openxmlformats.org/drawingml/2006/table">
            <a:tbl>
              <a:tblPr>
                <a:noFill/>
                <a:tableStyleId>{4CB7630B-1B6B-4CF3-A188-35BD42DB97FF}</a:tableStyleId>
              </a:tblPr>
              <a:tblGrid>
                <a:gridCol w="1991775"/>
                <a:gridCol w="2406725"/>
                <a:gridCol w="3983525"/>
              </a:tblGrid>
              <a:tr h="280425">
                <a:tc>
                  <a:txBody>
                    <a:bodyPr/>
                    <a:lstStyle/>
                    <a:p>
                      <a:pPr indent="0" lvl="0" marL="0" marR="0" rtl="0" algn="ctr">
                        <a:lnSpc>
                          <a:spcPct val="115000"/>
                        </a:lnSpc>
                        <a:spcBef>
                          <a:spcPts val="0"/>
                        </a:spcBef>
                        <a:spcAft>
                          <a:spcPts val="0"/>
                        </a:spcAft>
                        <a:buClr>
                          <a:srgbClr val="000000"/>
                        </a:buClr>
                        <a:buSzPts val="1600"/>
                        <a:buFont typeface="Calibri"/>
                        <a:buNone/>
                      </a:pPr>
                      <a:r>
                        <a:rPr b="1" lang="en-US" sz="1600" u="none" cap="none" strike="noStrike">
                          <a:solidFill>
                            <a:srgbClr val="000000"/>
                          </a:solidFill>
                          <a:latin typeface="Calibri"/>
                          <a:ea typeface="Calibri"/>
                          <a:cs typeface="Calibri"/>
                          <a:sym typeface="Calibri"/>
                        </a:rPr>
                        <a:t>Format Specifier</a:t>
                      </a:r>
                      <a:endParaRPr sz="1600" u="none" cap="none" strike="noStrike">
                        <a:latin typeface="Calibri"/>
                        <a:ea typeface="Calibri"/>
                        <a:cs typeface="Calibri"/>
                        <a:sym typeface="Calibri"/>
                      </a:endParaRPr>
                    </a:p>
                  </a:txBody>
                  <a:tcPr marT="0" marB="0" marR="65200" marL="65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600"/>
                        <a:buFont typeface="Calibri"/>
                        <a:buNone/>
                      </a:pPr>
                      <a:r>
                        <a:rPr b="1" lang="en-US" sz="1600" u="none" cap="none" strike="noStrike">
                          <a:solidFill>
                            <a:srgbClr val="000000"/>
                          </a:solidFill>
                          <a:latin typeface="Calibri"/>
                          <a:ea typeface="Calibri"/>
                          <a:cs typeface="Calibri"/>
                          <a:sym typeface="Calibri"/>
                        </a:rPr>
                        <a:t>Name</a:t>
                      </a:r>
                      <a:endParaRPr sz="1600" u="none" cap="none" strike="noStrike">
                        <a:latin typeface="Calibri"/>
                        <a:ea typeface="Calibri"/>
                        <a:cs typeface="Calibri"/>
                        <a:sym typeface="Calibri"/>
                      </a:endParaRPr>
                    </a:p>
                  </a:txBody>
                  <a:tcPr marT="0" marB="0" marR="65200" marL="65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600"/>
                        <a:buFont typeface="Calibri"/>
                        <a:buNone/>
                      </a:pPr>
                      <a:r>
                        <a:rPr b="1" lang="en-US" sz="1600" u="none" cap="none" strike="noStrike">
                          <a:solidFill>
                            <a:srgbClr val="000000"/>
                          </a:solidFill>
                          <a:latin typeface="Calibri"/>
                          <a:ea typeface="Calibri"/>
                          <a:cs typeface="Calibri"/>
                          <a:sym typeface="Calibri"/>
                        </a:rPr>
                        <a:t>Description</a:t>
                      </a:r>
                      <a:endParaRPr sz="1600" u="none" cap="none" strike="noStrike">
                        <a:latin typeface="Calibri"/>
                        <a:ea typeface="Calibri"/>
                        <a:cs typeface="Calibri"/>
                        <a:sym typeface="Calibri"/>
                      </a:endParaRPr>
                    </a:p>
                  </a:txBody>
                  <a:tcPr marT="0" marB="0" marR="65200" marL="65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770775">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G</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General date/time (long time)</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Displays date in short date and long time patterns, separated by a space. The default format is ‘MM/dd/yyyy HH*:mm*:ss*’.</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669300">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m or M</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Month day</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Displays only month and day of the date. The default format is ‘MMMM* dd’.</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623475">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T</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Short time</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Displays time in short time pattern. The default format is ‘HH*: mm*’.</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623475">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T</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Long time</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Displays time in long time pattern. The default format is ‘HH*:mm*:ss*’.</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623475">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y or Y</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Year month pattern</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Displays only month and year from the date. The default format is ‘YYYY MMMM*’.</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sp>
        <p:nvSpPr>
          <p:cNvPr id="799" name="Google Shape;799;p61"/>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62"/>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000"/>
              <a:buNone/>
            </a:pPr>
            <a:r>
              <a:rPr lang="en-US" sz="4000">
                <a:latin typeface="Calibri"/>
                <a:ea typeface="Calibri"/>
                <a:cs typeface="Calibri"/>
                <a:sym typeface="Calibri"/>
              </a:rPr>
              <a:t>Additional Standard Date and Time Format Specifiers 2-2 </a:t>
            </a:r>
            <a:endParaRPr sz="4000">
              <a:latin typeface="Calibri"/>
              <a:ea typeface="Calibri"/>
              <a:cs typeface="Calibri"/>
              <a:sym typeface="Calibri"/>
            </a:endParaRPr>
          </a:p>
        </p:txBody>
      </p:sp>
      <p:sp>
        <p:nvSpPr>
          <p:cNvPr id="806" name="Google Shape;806;p62"/>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807" name="Google Shape;807;p62"/>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808" name="Google Shape;808;p62"/>
          <p:cNvSpPr txBox="1"/>
          <p:nvPr/>
        </p:nvSpPr>
        <p:spPr>
          <a:xfrm>
            <a:off x="1752600" y="762000"/>
            <a:ext cx="8229600" cy="5715000"/>
          </a:xfrm>
          <a:prstGeom prst="rect">
            <a:avLst/>
          </a:prstGeom>
          <a:noFill/>
          <a:ln>
            <a:noFill/>
          </a:ln>
        </p:spPr>
        <p:txBody>
          <a:bodyPr anchorCtr="0" anchor="t" bIns="45700" lIns="91425" spcFirstLastPara="1" rIns="91425" wrap="square" tIns="45700">
            <a:noAutofit/>
          </a:bodyPr>
          <a:lstStyle/>
          <a:p>
            <a:pPr indent="-342900" lvl="1" marL="342900" marR="0" rtl="0" algn="l">
              <a:lnSpc>
                <a:spcPct val="90000"/>
              </a:lnSpc>
              <a:spcBef>
                <a:spcPts val="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The following code demonstrates the conversion of a specified date and time using the G, m, t, T, and y date and time format specifiers:</a:t>
            </a:r>
            <a:endParaRPr/>
          </a:p>
          <a:p>
            <a:pPr indent="0" lvl="0" marL="0" marR="0" rtl="0" algn="l">
              <a:lnSpc>
                <a:spcPct val="70000"/>
              </a:lnSpc>
              <a:spcBef>
                <a:spcPts val="12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70000"/>
              </a:lnSpc>
              <a:spcBef>
                <a:spcPts val="12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70000"/>
              </a:lnSpc>
              <a:spcBef>
                <a:spcPts val="12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70000"/>
              </a:lnSpc>
              <a:spcBef>
                <a:spcPts val="12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70000"/>
              </a:lnSpc>
              <a:spcBef>
                <a:spcPts val="12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70000"/>
              </a:lnSpc>
              <a:spcBef>
                <a:spcPts val="12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70000"/>
              </a:lnSpc>
              <a:spcBef>
                <a:spcPts val="12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70000"/>
              </a:lnSpc>
              <a:spcBef>
                <a:spcPts val="12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42900" lvl="1" marL="800100" marR="0" rtl="0" algn="l">
              <a:lnSpc>
                <a:spcPct val="70000"/>
              </a:lnSpc>
              <a:spcBef>
                <a:spcPts val="360"/>
              </a:spcBef>
              <a:spcAft>
                <a:spcPts val="0"/>
              </a:spcAft>
              <a:buClr>
                <a:srgbClr val="10253F"/>
              </a:buClr>
              <a:buSzPts val="1800"/>
              <a:buFont typeface="Arial"/>
              <a:buNone/>
            </a:pPr>
            <a:r>
              <a:rPr b="0" i="0" lang="en-US" sz="1800" u="none" cap="none" strike="noStrike">
                <a:solidFill>
                  <a:srgbClr val="000000"/>
                </a:solidFill>
                <a:latin typeface="Arial"/>
                <a:ea typeface="Arial"/>
                <a:cs typeface="Arial"/>
                <a:sym typeface="Arial"/>
              </a:rPr>
              <a:t>Short date and short time with seconds (G):23/04/2007 12:58:43 PM</a:t>
            </a:r>
            <a:endParaRPr/>
          </a:p>
          <a:p>
            <a:pPr indent="-342900" lvl="1" marL="800100" marR="0" rtl="0" algn="l">
              <a:lnSpc>
                <a:spcPct val="70000"/>
              </a:lnSpc>
              <a:spcBef>
                <a:spcPts val="360"/>
              </a:spcBef>
              <a:spcAft>
                <a:spcPts val="0"/>
              </a:spcAft>
              <a:buClr>
                <a:srgbClr val="10253F"/>
              </a:buClr>
              <a:buSzPts val="1800"/>
              <a:buFont typeface="Arial"/>
              <a:buNone/>
            </a:pPr>
            <a:r>
              <a:rPr b="0" i="0" lang="en-US" sz="1800" u="none" cap="none" strike="noStrike">
                <a:solidFill>
                  <a:srgbClr val="000000"/>
                </a:solidFill>
                <a:latin typeface="Arial"/>
                <a:ea typeface="Arial"/>
                <a:cs typeface="Arial"/>
                <a:sym typeface="Arial"/>
              </a:rPr>
              <a:t>Month and day (m):April 23</a:t>
            </a:r>
            <a:endParaRPr/>
          </a:p>
          <a:p>
            <a:pPr indent="-342900" lvl="1" marL="800100" marR="0" rtl="0" algn="l">
              <a:lnSpc>
                <a:spcPct val="70000"/>
              </a:lnSpc>
              <a:spcBef>
                <a:spcPts val="360"/>
              </a:spcBef>
              <a:spcAft>
                <a:spcPts val="0"/>
              </a:spcAft>
              <a:buClr>
                <a:srgbClr val="10253F"/>
              </a:buClr>
              <a:buSzPts val="1800"/>
              <a:buFont typeface="Arial"/>
              <a:buNone/>
            </a:pPr>
            <a:r>
              <a:rPr b="0" i="0" lang="en-US" sz="1800" u="none" cap="none" strike="noStrike">
                <a:solidFill>
                  <a:srgbClr val="000000"/>
                </a:solidFill>
                <a:latin typeface="Arial"/>
                <a:ea typeface="Arial"/>
                <a:cs typeface="Arial"/>
                <a:sym typeface="Arial"/>
              </a:rPr>
              <a:t>Short time (t):12:58 PM</a:t>
            </a:r>
            <a:endParaRPr/>
          </a:p>
          <a:p>
            <a:pPr indent="-342900" lvl="1" marL="800100" marR="0" rtl="0" algn="l">
              <a:lnSpc>
                <a:spcPct val="70000"/>
              </a:lnSpc>
              <a:spcBef>
                <a:spcPts val="360"/>
              </a:spcBef>
              <a:spcAft>
                <a:spcPts val="0"/>
              </a:spcAft>
              <a:buClr>
                <a:srgbClr val="10253F"/>
              </a:buClr>
              <a:buSzPts val="1800"/>
              <a:buFont typeface="Arial"/>
              <a:buNone/>
            </a:pPr>
            <a:r>
              <a:rPr b="0" i="0" lang="en-US" sz="1800" u="none" cap="none" strike="noStrike">
                <a:solidFill>
                  <a:srgbClr val="000000"/>
                </a:solidFill>
                <a:latin typeface="Arial"/>
                <a:ea typeface="Arial"/>
                <a:cs typeface="Arial"/>
                <a:sym typeface="Arial"/>
              </a:rPr>
              <a:t>Short time with seconds (T):12:58:43 PM</a:t>
            </a:r>
            <a:endParaRPr/>
          </a:p>
          <a:p>
            <a:pPr indent="-342900" lvl="1" marL="800100" marR="0" rtl="0" algn="l">
              <a:lnSpc>
                <a:spcPct val="70000"/>
              </a:lnSpc>
              <a:spcBef>
                <a:spcPts val="360"/>
              </a:spcBef>
              <a:spcAft>
                <a:spcPts val="0"/>
              </a:spcAft>
              <a:buClr>
                <a:srgbClr val="10253F"/>
              </a:buClr>
              <a:buSzPts val="1800"/>
              <a:buFont typeface="Arial"/>
              <a:buNone/>
            </a:pPr>
            <a:r>
              <a:rPr b="0" i="0" lang="en-US" sz="1800" u="none" cap="none" strike="noStrike">
                <a:solidFill>
                  <a:srgbClr val="000000"/>
                </a:solidFill>
                <a:latin typeface="Arial"/>
                <a:ea typeface="Arial"/>
                <a:cs typeface="Arial"/>
                <a:sym typeface="Arial"/>
              </a:rPr>
              <a:t>Year and Month (y):April, 2007</a:t>
            </a:r>
            <a:endParaRPr/>
          </a:p>
          <a:p>
            <a:pPr indent="0" lvl="0" marL="0" marR="0" rtl="0" algn="l">
              <a:lnSpc>
                <a:spcPct val="70000"/>
              </a:lnSpc>
              <a:spcBef>
                <a:spcPts val="12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p:txBody>
      </p:sp>
      <p:sp>
        <p:nvSpPr>
          <p:cNvPr id="809" name="Google Shape;809;p62"/>
          <p:cNvSpPr txBox="1"/>
          <p:nvPr/>
        </p:nvSpPr>
        <p:spPr>
          <a:xfrm>
            <a:off x="1981200" y="1905001"/>
            <a:ext cx="8001000" cy="2238375"/>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DateTimedt = DateTime.Now;</a:t>
            </a:r>
            <a:endParaRPr/>
          </a:p>
          <a:p>
            <a:pPr indent="0" lvl="0" marL="0" marR="0" rtl="0" algn="l">
              <a:lnSpc>
                <a:spcPct val="70000"/>
              </a:lnSpc>
              <a:spcBef>
                <a:spcPts val="55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 Returns short date and short time with seconds</a:t>
            </a:r>
            <a:endParaRPr/>
          </a:p>
          <a:p>
            <a:pPr indent="0" lvl="0" marL="0" marR="0" rtl="0" algn="l">
              <a:lnSpc>
                <a:spcPct val="70000"/>
              </a:lnSpc>
              <a:spcBef>
                <a:spcPts val="55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Console.WriteLine(“Short date and short time with seconds (G):{0:G}”, dt);</a:t>
            </a:r>
            <a:endParaRPr/>
          </a:p>
          <a:p>
            <a:pPr indent="0" lvl="0" marL="0" marR="0" rtl="0" algn="l">
              <a:lnSpc>
                <a:spcPct val="70000"/>
              </a:lnSpc>
              <a:spcBef>
                <a:spcPts val="55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 Returns month and day - M can also be used</a:t>
            </a:r>
            <a:endParaRPr/>
          </a:p>
          <a:p>
            <a:pPr indent="0" lvl="0" marL="0" marR="0" rtl="0" algn="l">
              <a:lnSpc>
                <a:spcPct val="70000"/>
              </a:lnSpc>
              <a:spcBef>
                <a:spcPts val="55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Console.WriteLine(“Month and day (m):{0:m}”, dt);</a:t>
            </a:r>
            <a:endParaRPr/>
          </a:p>
          <a:p>
            <a:pPr indent="0" lvl="0" marL="0" marR="0" rtl="0" algn="l">
              <a:lnSpc>
                <a:spcPct val="70000"/>
              </a:lnSpc>
              <a:spcBef>
                <a:spcPts val="55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 Returns short time</a:t>
            </a:r>
            <a:endParaRPr/>
          </a:p>
          <a:p>
            <a:pPr indent="0" lvl="0" marL="0" marR="0" rtl="0" algn="l">
              <a:lnSpc>
                <a:spcPct val="70000"/>
              </a:lnSpc>
              <a:spcBef>
                <a:spcPts val="55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Console.WriteLine(“Short time (t):{0:t}”, dt);</a:t>
            </a:r>
            <a:endParaRPr/>
          </a:p>
          <a:p>
            <a:pPr indent="0" lvl="0" marL="0" marR="0" rtl="0" algn="l">
              <a:lnSpc>
                <a:spcPct val="70000"/>
              </a:lnSpc>
              <a:spcBef>
                <a:spcPts val="55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 Returns short time with seconds</a:t>
            </a:r>
            <a:endParaRPr/>
          </a:p>
          <a:p>
            <a:pPr indent="0" lvl="0" marL="0" marR="0" rtl="0" algn="l">
              <a:lnSpc>
                <a:spcPct val="70000"/>
              </a:lnSpc>
              <a:spcBef>
                <a:spcPts val="55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Console.WriteLine(“Short time with seconds (T):{0:T}”, dt);</a:t>
            </a:r>
            <a:endParaRPr/>
          </a:p>
          <a:p>
            <a:pPr indent="0" lvl="0" marL="0" marR="0" rtl="0" algn="l">
              <a:lnSpc>
                <a:spcPct val="70000"/>
              </a:lnSpc>
              <a:spcBef>
                <a:spcPts val="55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 Returns year and month - Y also can be used</a:t>
            </a:r>
            <a:endParaRPr/>
          </a:p>
          <a:p>
            <a:pPr indent="0" lvl="0" marL="0" marR="0" rtl="0" algn="l">
              <a:lnSpc>
                <a:spcPct val="70000"/>
              </a:lnSpc>
              <a:spcBef>
                <a:spcPts val="55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Console.WriteLine(“Year and Month (y):{0:y}”, dt);</a:t>
            </a:r>
            <a:endParaRPr b="0" i="0" sz="1100" u="none" cap="none" strike="noStrike">
              <a:solidFill>
                <a:schemeClr val="dk1"/>
              </a:solidFill>
              <a:latin typeface="Courier New"/>
              <a:ea typeface="Courier New"/>
              <a:cs typeface="Courier New"/>
              <a:sym typeface="Courier New"/>
            </a:endParaRPr>
          </a:p>
        </p:txBody>
      </p:sp>
      <p:sp>
        <p:nvSpPr>
          <p:cNvPr id="810" name="Google Shape;810;p62"/>
          <p:cNvSpPr txBox="1"/>
          <p:nvPr/>
        </p:nvSpPr>
        <p:spPr>
          <a:xfrm>
            <a:off x="1905000" y="14478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811" name="Google Shape;811;p62"/>
          <p:cNvSpPr txBox="1"/>
          <p:nvPr/>
        </p:nvSpPr>
        <p:spPr>
          <a:xfrm>
            <a:off x="1905000" y="4327526"/>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sp>
        <p:nvSpPr>
          <p:cNvPr id="812" name="Google Shape;812;p62"/>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63"/>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Custom </a:t>
            </a:r>
            <a:r>
              <a:rPr lang="en-US">
                <a:latin typeface="Courier New"/>
                <a:ea typeface="Courier New"/>
                <a:cs typeface="Courier New"/>
                <a:sym typeface="Courier New"/>
              </a:rPr>
              <a:t>DateTime</a:t>
            </a:r>
            <a:r>
              <a:rPr lang="en-US">
                <a:latin typeface="Calibri"/>
                <a:ea typeface="Calibri"/>
                <a:cs typeface="Calibri"/>
                <a:sym typeface="Calibri"/>
              </a:rPr>
              <a:t> Format Strings 1-2 </a:t>
            </a:r>
            <a:endParaRPr>
              <a:latin typeface="Calibri"/>
              <a:ea typeface="Calibri"/>
              <a:cs typeface="Calibri"/>
              <a:sym typeface="Calibri"/>
            </a:endParaRPr>
          </a:p>
        </p:txBody>
      </p:sp>
      <p:sp>
        <p:nvSpPr>
          <p:cNvPr id="819" name="Google Shape;819;p63"/>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820" name="Google Shape;820;p63"/>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821" name="Google Shape;821;p63"/>
          <p:cNvSpPr txBox="1"/>
          <p:nvPr/>
        </p:nvSpPr>
        <p:spPr>
          <a:xfrm>
            <a:off x="1752600" y="758826"/>
            <a:ext cx="8229600" cy="5718175"/>
          </a:xfrm>
          <a:prstGeom prst="rect">
            <a:avLst/>
          </a:prstGeom>
          <a:noFill/>
          <a:ln>
            <a:noFill/>
          </a:ln>
        </p:spPr>
        <p:txBody>
          <a:bodyPr anchorCtr="0" anchor="t" bIns="45700" lIns="91425" spcFirstLastPara="1" rIns="91425" wrap="square" tIns="45700">
            <a:noAutofit/>
          </a:bodyPr>
          <a:lstStyle/>
          <a:p>
            <a:pPr indent="-342900" lvl="1" marL="342900" marR="0" rtl="0" algn="l">
              <a:lnSpc>
                <a:spcPct val="100000"/>
              </a:lnSpc>
              <a:spcBef>
                <a:spcPts val="0"/>
              </a:spcBef>
              <a:spcAft>
                <a:spcPts val="0"/>
              </a:spcAft>
              <a:buClr>
                <a:srgbClr val="004E4C"/>
              </a:buClr>
              <a:buSzPts val="700"/>
              <a:buFont typeface="Noto Sans Symbols"/>
              <a:buChar char="◆"/>
            </a:pPr>
            <a:r>
              <a:rPr b="0" i="0" lang="en-US" sz="1400" u="none" cap="none" strike="noStrike">
                <a:solidFill>
                  <a:schemeClr val="dk1"/>
                </a:solidFill>
                <a:latin typeface="Calibri"/>
                <a:ea typeface="Calibri"/>
                <a:cs typeface="Calibri"/>
                <a:sym typeface="Calibri"/>
              </a:rPr>
              <a:t>Any non-standard </a:t>
            </a:r>
            <a:r>
              <a:rPr b="0" i="0" lang="en-US" sz="1400" u="none" cap="none" strike="noStrike">
                <a:solidFill>
                  <a:schemeClr val="dk1"/>
                </a:solidFill>
                <a:latin typeface="Courier New"/>
                <a:ea typeface="Courier New"/>
                <a:cs typeface="Courier New"/>
                <a:sym typeface="Courier New"/>
              </a:rPr>
              <a:t>DateTime</a:t>
            </a:r>
            <a:r>
              <a:rPr b="0" i="0" lang="en-US" sz="1400" u="none" cap="none" strike="noStrike">
                <a:solidFill>
                  <a:schemeClr val="dk1"/>
                </a:solidFill>
                <a:latin typeface="Calibri"/>
                <a:ea typeface="Calibri"/>
                <a:cs typeface="Calibri"/>
                <a:sym typeface="Calibri"/>
              </a:rPr>
              <a:t> format string is referred to as a custom </a:t>
            </a:r>
            <a:r>
              <a:rPr b="0" i="0" lang="en-US" sz="1400" u="none" cap="none" strike="noStrike">
                <a:solidFill>
                  <a:schemeClr val="dk1"/>
                </a:solidFill>
                <a:latin typeface="Courier New"/>
                <a:ea typeface="Courier New"/>
                <a:cs typeface="Courier New"/>
                <a:sym typeface="Courier New"/>
              </a:rPr>
              <a:t>DateTime</a:t>
            </a:r>
            <a:r>
              <a:rPr b="0" i="0" lang="en-US" sz="1400" u="none" cap="none" strike="noStrike">
                <a:solidFill>
                  <a:schemeClr val="dk1"/>
                </a:solidFill>
                <a:latin typeface="Calibri"/>
                <a:ea typeface="Calibri"/>
                <a:cs typeface="Calibri"/>
                <a:sym typeface="Calibri"/>
              </a:rPr>
              <a:t> format string. Custom </a:t>
            </a:r>
            <a:r>
              <a:rPr b="0" i="0" lang="en-US" sz="1400" u="none" cap="none" strike="noStrike">
                <a:solidFill>
                  <a:schemeClr val="dk1"/>
                </a:solidFill>
                <a:latin typeface="Courier New"/>
                <a:ea typeface="Courier New"/>
                <a:cs typeface="Courier New"/>
                <a:sym typeface="Courier New"/>
              </a:rPr>
              <a:t>DateTime</a:t>
            </a:r>
            <a:r>
              <a:rPr b="0" i="0" lang="en-US" sz="1400" u="none" cap="none" strike="noStrike">
                <a:solidFill>
                  <a:schemeClr val="dk1"/>
                </a:solidFill>
                <a:latin typeface="Calibri"/>
                <a:ea typeface="Calibri"/>
                <a:cs typeface="Calibri"/>
                <a:sym typeface="Calibri"/>
              </a:rPr>
              <a:t> format strings consist of more than one custom </a:t>
            </a:r>
            <a:r>
              <a:rPr b="0" i="0" lang="en-US" sz="1400" u="none" cap="none" strike="noStrike">
                <a:solidFill>
                  <a:schemeClr val="dk1"/>
                </a:solidFill>
                <a:latin typeface="Courier New"/>
                <a:ea typeface="Courier New"/>
                <a:cs typeface="Courier New"/>
                <a:sym typeface="Courier New"/>
              </a:rPr>
              <a:t>DateTime</a:t>
            </a:r>
            <a:r>
              <a:rPr b="0" i="0" lang="en-US" sz="1400" u="none" cap="none" strike="noStrike">
                <a:solidFill>
                  <a:schemeClr val="dk1"/>
                </a:solidFill>
                <a:latin typeface="Calibri"/>
                <a:ea typeface="Calibri"/>
                <a:cs typeface="Calibri"/>
                <a:sym typeface="Calibri"/>
              </a:rPr>
              <a:t> format specifiers. The following table lists some of the custom </a:t>
            </a:r>
            <a:r>
              <a:rPr b="0" i="0" lang="en-US" sz="1400" u="none" cap="none" strike="noStrike">
                <a:solidFill>
                  <a:schemeClr val="dk1"/>
                </a:solidFill>
                <a:latin typeface="Courier New"/>
                <a:ea typeface="Courier New"/>
                <a:cs typeface="Courier New"/>
                <a:sym typeface="Courier New"/>
              </a:rPr>
              <a:t>DateTime</a:t>
            </a:r>
            <a:r>
              <a:rPr b="0" i="0" lang="en-US" sz="1400" u="none" cap="none" strike="noStrike">
                <a:solidFill>
                  <a:schemeClr val="dk1"/>
                </a:solidFill>
                <a:latin typeface="Calibri"/>
                <a:ea typeface="Calibri"/>
                <a:cs typeface="Calibri"/>
                <a:sym typeface="Calibri"/>
              </a:rPr>
              <a:t> format specifiers:</a:t>
            </a:r>
            <a:endParaRPr/>
          </a:p>
          <a:p>
            <a:pPr indent="-298450" lvl="1" marL="342900" marR="0" rtl="0" algn="l">
              <a:lnSpc>
                <a:spcPct val="100000"/>
              </a:lnSpc>
              <a:spcBef>
                <a:spcPts val="280"/>
              </a:spcBef>
              <a:spcAft>
                <a:spcPts val="0"/>
              </a:spcAft>
              <a:buClr>
                <a:srgbClr val="004E4C"/>
              </a:buClr>
              <a:buSzPts val="700"/>
              <a:buFont typeface="Noto Sans Symbols"/>
              <a:buNone/>
            </a:pPr>
            <a:r>
              <a:t/>
            </a:r>
            <a:endParaRPr b="0" i="0" sz="1400" u="none" cap="none" strike="noStrike">
              <a:solidFill>
                <a:schemeClr val="dk1"/>
              </a:solidFill>
              <a:latin typeface="Calibri"/>
              <a:ea typeface="Calibri"/>
              <a:cs typeface="Calibri"/>
              <a:sym typeface="Calibri"/>
            </a:endParaRPr>
          </a:p>
          <a:p>
            <a:pPr indent="-298450" lvl="1" marL="342900" marR="0" rtl="0" algn="l">
              <a:lnSpc>
                <a:spcPct val="100000"/>
              </a:lnSpc>
              <a:spcBef>
                <a:spcPts val="280"/>
              </a:spcBef>
              <a:spcAft>
                <a:spcPts val="0"/>
              </a:spcAft>
              <a:buClr>
                <a:srgbClr val="004E4C"/>
              </a:buClr>
              <a:buSzPts val="700"/>
              <a:buFont typeface="Noto Sans Symbols"/>
              <a:buNone/>
            </a:pPr>
            <a:r>
              <a:t/>
            </a:r>
            <a:endParaRPr b="0" i="0" sz="1400" u="none" cap="none" strike="noStrike">
              <a:solidFill>
                <a:schemeClr val="dk1"/>
              </a:solidFill>
              <a:latin typeface="Calibri"/>
              <a:ea typeface="Calibri"/>
              <a:cs typeface="Calibri"/>
              <a:sym typeface="Calibri"/>
            </a:endParaRPr>
          </a:p>
          <a:p>
            <a:pPr indent="-298450" lvl="1" marL="342900" marR="0" rtl="0" algn="l">
              <a:lnSpc>
                <a:spcPct val="100000"/>
              </a:lnSpc>
              <a:spcBef>
                <a:spcPts val="280"/>
              </a:spcBef>
              <a:spcAft>
                <a:spcPts val="0"/>
              </a:spcAft>
              <a:buClr>
                <a:srgbClr val="004E4C"/>
              </a:buClr>
              <a:buSzPts val="700"/>
              <a:buFont typeface="Noto Sans Symbols"/>
              <a:buNone/>
            </a:pPr>
            <a:r>
              <a:t/>
            </a:r>
            <a:endParaRPr b="0" i="0" sz="1400" u="none" cap="none" strike="noStrike">
              <a:solidFill>
                <a:schemeClr val="dk1"/>
              </a:solidFill>
              <a:latin typeface="Calibri"/>
              <a:ea typeface="Calibri"/>
              <a:cs typeface="Calibri"/>
              <a:sym typeface="Calibri"/>
            </a:endParaRPr>
          </a:p>
          <a:p>
            <a:pPr indent="-298450" lvl="1" marL="342900" marR="0" rtl="0" algn="l">
              <a:lnSpc>
                <a:spcPct val="100000"/>
              </a:lnSpc>
              <a:spcBef>
                <a:spcPts val="280"/>
              </a:spcBef>
              <a:spcAft>
                <a:spcPts val="0"/>
              </a:spcAft>
              <a:buClr>
                <a:srgbClr val="004E4C"/>
              </a:buClr>
              <a:buSzPts val="700"/>
              <a:buFont typeface="Noto Sans Symbols"/>
              <a:buNone/>
            </a:pPr>
            <a:r>
              <a:t/>
            </a:r>
            <a:endParaRPr b="0" i="0" sz="1400" u="none" cap="none" strike="noStrike">
              <a:solidFill>
                <a:schemeClr val="dk1"/>
              </a:solidFill>
              <a:latin typeface="Calibri"/>
              <a:ea typeface="Calibri"/>
              <a:cs typeface="Calibri"/>
              <a:sym typeface="Calibri"/>
            </a:endParaRPr>
          </a:p>
          <a:p>
            <a:pPr indent="-298450" lvl="1" marL="342900" marR="0" rtl="0" algn="l">
              <a:lnSpc>
                <a:spcPct val="100000"/>
              </a:lnSpc>
              <a:spcBef>
                <a:spcPts val="280"/>
              </a:spcBef>
              <a:spcAft>
                <a:spcPts val="0"/>
              </a:spcAft>
              <a:buClr>
                <a:srgbClr val="004E4C"/>
              </a:buClr>
              <a:buSzPts val="700"/>
              <a:buFont typeface="Noto Sans Symbols"/>
              <a:buNone/>
            </a:pPr>
            <a:r>
              <a:t/>
            </a:r>
            <a:endParaRPr b="0" i="0" sz="1400" u="none" cap="none" strike="noStrike">
              <a:solidFill>
                <a:schemeClr val="dk1"/>
              </a:solidFill>
              <a:latin typeface="Calibri"/>
              <a:ea typeface="Calibri"/>
              <a:cs typeface="Calibri"/>
              <a:sym typeface="Calibri"/>
            </a:endParaRPr>
          </a:p>
          <a:p>
            <a:pPr indent="-298450" lvl="1" marL="342900" marR="0" rtl="0" algn="l">
              <a:lnSpc>
                <a:spcPct val="100000"/>
              </a:lnSpc>
              <a:spcBef>
                <a:spcPts val="280"/>
              </a:spcBef>
              <a:spcAft>
                <a:spcPts val="0"/>
              </a:spcAft>
              <a:buClr>
                <a:srgbClr val="004E4C"/>
              </a:buClr>
              <a:buSzPts val="700"/>
              <a:buFont typeface="Noto Sans Symbols"/>
              <a:buNone/>
            </a:pPr>
            <a:r>
              <a:t/>
            </a:r>
            <a:endParaRPr b="0" i="0" sz="1400" u="none" cap="none" strike="noStrike">
              <a:solidFill>
                <a:schemeClr val="dk1"/>
              </a:solidFill>
              <a:latin typeface="Calibri"/>
              <a:ea typeface="Calibri"/>
              <a:cs typeface="Calibri"/>
              <a:sym typeface="Calibri"/>
            </a:endParaRPr>
          </a:p>
          <a:p>
            <a:pPr indent="-298450" lvl="1" marL="342900" marR="0" rtl="0" algn="l">
              <a:lnSpc>
                <a:spcPct val="100000"/>
              </a:lnSpc>
              <a:spcBef>
                <a:spcPts val="280"/>
              </a:spcBef>
              <a:spcAft>
                <a:spcPts val="0"/>
              </a:spcAft>
              <a:buClr>
                <a:srgbClr val="004E4C"/>
              </a:buClr>
              <a:buSzPts val="700"/>
              <a:buFont typeface="Noto Sans Symbols"/>
              <a:buNone/>
            </a:pPr>
            <a:r>
              <a:t/>
            </a:r>
            <a:endParaRPr b="0" i="0" sz="1400" u="none" cap="none" strike="noStrike">
              <a:solidFill>
                <a:schemeClr val="dk1"/>
              </a:solidFill>
              <a:latin typeface="Calibri"/>
              <a:ea typeface="Calibri"/>
              <a:cs typeface="Calibri"/>
              <a:sym typeface="Calibri"/>
            </a:endParaRPr>
          </a:p>
          <a:p>
            <a:pPr indent="-298450" lvl="1" marL="342900" marR="0" rtl="0" algn="l">
              <a:lnSpc>
                <a:spcPct val="100000"/>
              </a:lnSpc>
              <a:spcBef>
                <a:spcPts val="280"/>
              </a:spcBef>
              <a:spcAft>
                <a:spcPts val="0"/>
              </a:spcAft>
              <a:buClr>
                <a:srgbClr val="004E4C"/>
              </a:buClr>
              <a:buSzPts val="700"/>
              <a:buFont typeface="Noto Sans Symbols"/>
              <a:buNone/>
            </a:pPr>
            <a:r>
              <a:t/>
            </a:r>
            <a:endParaRPr b="0" i="0" sz="1400" u="none" cap="none" strike="noStrike">
              <a:solidFill>
                <a:schemeClr val="dk1"/>
              </a:solidFill>
              <a:latin typeface="Calibri"/>
              <a:ea typeface="Calibri"/>
              <a:cs typeface="Calibri"/>
              <a:sym typeface="Calibri"/>
            </a:endParaRPr>
          </a:p>
          <a:p>
            <a:pPr indent="-298450" lvl="1" marL="342900" marR="0" rtl="0" algn="l">
              <a:lnSpc>
                <a:spcPct val="100000"/>
              </a:lnSpc>
              <a:spcBef>
                <a:spcPts val="280"/>
              </a:spcBef>
              <a:spcAft>
                <a:spcPts val="0"/>
              </a:spcAft>
              <a:buClr>
                <a:srgbClr val="004E4C"/>
              </a:buClr>
              <a:buSzPts val="700"/>
              <a:buFont typeface="Noto Sans Symbols"/>
              <a:buNone/>
            </a:pPr>
            <a:r>
              <a:t/>
            </a:r>
            <a:endParaRPr b="0" i="0" sz="1400" u="none" cap="none" strike="noStrike">
              <a:solidFill>
                <a:schemeClr val="dk1"/>
              </a:solidFill>
              <a:latin typeface="Calibri"/>
              <a:ea typeface="Calibri"/>
              <a:cs typeface="Calibri"/>
              <a:sym typeface="Calibri"/>
            </a:endParaRPr>
          </a:p>
          <a:p>
            <a:pPr indent="-342900" lvl="1" marL="342900" marR="0" rtl="0" algn="l">
              <a:lnSpc>
                <a:spcPct val="100000"/>
              </a:lnSpc>
              <a:spcBef>
                <a:spcPts val="280"/>
              </a:spcBef>
              <a:spcAft>
                <a:spcPts val="0"/>
              </a:spcAft>
              <a:buClr>
                <a:srgbClr val="004E4C"/>
              </a:buClr>
              <a:buSzPts val="700"/>
              <a:buFont typeface="Noto Sans Symbols"/>
              <a:buChar char="◆"/>
            </a:pPr>
            <a:r>
              <a:rPr b="0" i="0" lang="en-US" sz="1400" u="none" cap="none" strike="noStrike">
                <a:solidFill>
                  <a:schemeClr val="dk1"/>
                </a:solidFill>
                <a:latin typeface="Calibri"/>
                <a:ea typeface="Calibri"/>
                <a:cs typeface="Calibri"/>
                <a:sym typeface="Calibri"/>
              </a:rPr>
              <a:t>The following code demonstrates the use of custom </a:t>
            </a:r>
            <a:r>
              <a:rPr b="0" i="0" lang="en-US" sz="1400" u="none" cap="none" strike="noStrike">
                <a:solidFill>
                  <a:schemeClr val="dk1"/>
                </a:solidFill>
                <a:latin typeface="Courier New"/>
                <a:ea typeface="Courier New"/>
                <a:cs typeface="Courier New"/>
                <a:sym typeface="Courier New"/>
              </a:rPr>
              <a:t>DateTime</a:t>
            </a:r>
            <a:r>
              <a:rPr b="0" i="0" lang="en-US" sz="1400" u="none" cap="none" strike="noStrike">
                <a:solidFill>
                  <a:schemeClr val="dk1"/>
                </a:solidFill>
                <a:latin typeface="Calibri"/>
                <a:ea typeface="Calibri"/>
                <a:cs typeface="Calibri"/>
                <a:sym typeface="Calibri"/>
              </a:rPr>
              <a:t> format specifiers:</a:t>
            </a:r>
            <a:endParaRPr/>
          </a:p>
          <a:p>
            <a:pPr indent="-342900" lvl="1" marL="342900" marR="0" rtl="0" algn="l">
              <a:lnSpc>
                <a:spcPct val="70000"/>
              </a:lnSpc>
              <a:spcBef>
                <a:spcPts val="280"/>
              </a:spcBef>
              <a:spcAft>
                <a:spcPts val="0"/>
              </a:spcAft>
              <a:buClr>
                <a:srgbClr val="10253F"/>
              </a:buClr>
              <a:buSzPts val="1400"/>
              <a:buFont typeface="Noto Sans Symbols"/>
              <a:buNone/>
            </a:pPr>
            <a:r>
              <a:rPr b="0" i="0" lang="en-US" sz="1400" u="none" cap="none" strike="noStrike">
                <a:solidFill>
                  <a:schemeClr val="dk1"/>
                </a:solidFill>
                <a:latin typeface="Calibri"/>
                <a:ea typeface="Calibri"/>
                <a:cs typeface="Calibri"/>
                <a:sym typeface="Calibri"/>
              </a:rPr>
              <a:t>	</a:t>
            </a:r>
            <a:endParaRPr/>
          </a:p>
          <a:p>
            <a:pPr indent="-3429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70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graphicFrame>
        <p:nvGraphicFramePr>
          <p:cNvPr id="822" name="Google Shape;822;p63"/>
          <p:cNvGraphicFramePr/>
          <p:nvPr/>
        </p:nvGraphicFramePr>
        <p:xfrm>
          <a:off x="2209800" y="1539875"/>
          <a:ext cx="3000000" cy="3000000"/>
        </p:xfrm>
        <a:graphic>
          <a:graphicData uri="http://schemas.openxmlformats.org/drawingml/2006/table">
            <a:tbl>
              <a:tblPr>
                <a:noFill/>
                <a:tableStyleId>{4CB7630B-1B6B-4CF3-A188-35BD42DB97FF}</a:tableStyleId>
              </a:tblPr>
              <a:tblGrid>
                <a:gridCol w="1986175"/>
                <a:gridCol w="6319625"/>
              </a:tblGrid>
              <a:tr h="221000">
                <a:tc>
                  <a:txBody>
                    <a:bodyPr/>
                    <a:lstStyle/>
                    <a:p>
                      <a:pPr indent="0" lvl="0" marL="0" marR="0" rtl="0" algn="just">
                        <a:lnSpc>
                          <a:spcPct val="115000"/>
                        </a:lnSpc>
                        <a:spcBef>
                          <a:spcPts val="0"/>
                        </a:spcBef>
                        <a:spcAft>
                          <a:spcPts val="0"/>
                        </a:spcAft>
                        <a:buClr>
                          <a:srgbClr val="000000"/>
                        </a:buClr>
                        <a:buSzPts val="1200"/>
                        <a:buFont typeface="Calibri"/>
                        <a:buNone/>
                      </a:pPr>
                      <a:r>
                        <a:rPr b="1" lang="en-US" sz="1200" u="none" cap="none" strike="noStrike">
                          <a:solidFill>
                            <a:srgbClr val="000000"/>
                          </a:solidFill>
                          <a:latin typeface="Calibri"/>
                          <a:ea typeface="Calibri"/>
                          <a:cs typeface="Calibri"/>
                          <a:sym typeface="Calibri"/>
                        </a:rPr>
                        <a:t>Format Specifier</a:t>
                      </a:r>
                      <a:endParaRPr sz="1200" u="none" cap="none" strike="noStrike">
                        <a:latin typeface="Calibri"/>
                        <a:ea typeface="Calibri"/>
                        <a:cs typeface="Calibri"/>
                        <a:sym typeface="Calibri"/>
                      </a:endParaRPr>
                    </a:p>
                  </a:txBody>
                  <a:tcPr marT="0" marB="0" marR="65200" marL="65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b="1" lang="en-US" sz="1200" u="none" cap="none" strike="noStrike">
                          <a:solidFill>
                            <a:srgbClr val="000000"/>
                          </a:solidFill>
                          <a:latin typeface="Calibri"/>
                          <a:ea typeface="Calibri"/>
                          <a:cs typeface="Calibri"/>
                          <a:sym typeface="Calibri"/>
                        </a:rPr>
                        <a:t>Name</a:t>
                      </a:r>
                      <a:endParaRPr sz="1200" u="none" cap="none" strike="noStrike">
                        <a:latin typeface="Calibri"/>
                        <a:ea typeface="Calibri"/>
                        <a:cs typeface="Calibri"/>
                        <a:sym typeface="Calibri"/>
                      </a:endParaRPr>
                    </a:p>
                  </a:txBody>
                  <a:tcPr marT="0" marB="0" marR="65200" marL="652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324300">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ddd</a:t>
                      </a:r>
                      <a:endParaRPr sz="12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Represents the abbreviated name of the day of the week</a:t>
                      </a:r>
                      <a:endParaRPr sz="12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39050">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dddd</a:t>
                      </a:r>
                      <a:endParaRPr sz="12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Represents the full name of the day of the week</a:t>
                      </a:r>
                      <a:endParaRPr sz="12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10325">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FF</a:t>
                      </a:r>
                      <a:endParaRPr sz="12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Represents the two digits of the seconds fraction</a:t>
                      </a:r>
                      <a:endParaRPr sz="12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10325">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H</a:t>
                      </a:r>
                      <a:endParaRPr sz="12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Represents the hour from 0 to 23</a:t>
                      </a:r>
                      <a:endParaRPr sz="12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10325">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HH</a:t>
                      </a:r>
                      <a:endParaRPr sz="12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Represents the hour from 00 to 23</a:t>
                      </a:r>
                      <a:endParaRPr sz="12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10325">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MM</a:t>
                      </a:r>
                      <a:endParaRPr sz="12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Represents the month as a number from 01 to 12</a:t>
                      </a:r>
                      <a:endParaRPr sz="12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10325">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MMM</a:t>
                      </a:r>
                      <a:endParaRPr sz="12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Represents the abbreviated name of the month</a:t>
                      </a:r>
                      <a:endParaRPr sz="12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10325">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s</a:t>
                      </a:r>
                      <a:endParaRPr sz="12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Represents the seconds as a number from 0 to 59</a:t>
                      </a:r>
                      <a:endParaRPr sz="12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sp>
        <p:nvSpPr>
          <p:cNvPr id="823" name="Google Shape;823;p63"/>
          <p:cNvSpPr txBox="1"/>
          <p:nvPr/>
        </p:nvSpPr>
        <p:spPr>
          <a:xfrm>
            <a:off x="2362200" y="4038601"/>
            <a:ext cx="7162800" cy="2314575"/>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lnSpc>
                <a:spcPct val="122777"/>
              </a:lnSpc>
              <a:spcBef>
                <a:spcPts val="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using System;</a:t>
            </a:r>
            <a:endParaRPr b="0" i="0" sz="900" u="none" cap="none" strike="noStrike">
              <a:solidFill>
                <a:srgbClr val="000000"/>
              </a:solidFill>
              <a:latin typeface="Calibri"/>
              <a:ea typeface="Calibri"/>
              <a:cs typeface="Calibri"/>
              <a:sym typeface="Calibri"/>
            </a:endParaRPr>
          </a:p>
          <a:p>
            <a:pPr indent="0" lvl="0" marL="0" marR="0" rtl="0" algn="just">
              <a:lnSpc>
                <a:spcPct val="122777"/>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class DateTimeFormat</a:t>
            </a:r>
            <a:endParaRPr b="0" i="0" sz="900" u="none" cap="none" strike="noStrike">
              <a:solidFill>
                <a:srgbClr val="000000"/>
              </a:solidFill>
              <a:latin typeface="Calibri"/>
              <a:ea typeface="Calibri"/>
              <a:cs typeface="Calibri"/>
              <a:sym typeface="Calibri"/>
            </a:endParaRPr>
          </a:p>
          <a:p>
            <a:pPr indent="0" lvl="0" marL="0" marR="0" rtl="0" algn="just">
              <a:lnSpc>
                <a:spcPct val="122777"/>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alibri"/>
              <a:ea typeface="Calibri"/>
              <a:cs typeface="Calibri"/>
              <a:sym typeface="Calibri"/>
            </a:endParaRPr>
          </a:p>
          <a:p>
            <a:pPr indent="205740" lvl="0" marL="0" marR="0" rtl="0" algn="just">
              <a:lnSpc>
                <a:spcPct val="122777"/>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public static void Main(string[] args) </a:t>
            </a:r>
            <a:endParaRPr b="0" i="0" sz="900" u="none" cap="none" strike="noStrike">
              <a:solidFill>
                <a:srgbClr val="000000"/>
              </a:solidFill>
              <a:latin typeface="Calibri"/>
              <a:ea typeface="Calibri"/>
              <a:cs typeface="Calibri"/>
              <a:sym typeface="Calibri"/>
            </a:endParaRPr>
          </a:p>
          <a:p>
            <a:pPr indent="205740" lvl="0" marL="0" marR="0" rtl="0" algn="just">
              <a:lnSpc>
                <a:spcPct val="122777"/>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alibri"/>
              <a:ea typeface="Calibri"/>
              <a:cs typeface="Calibri"/>
              <a:sym typeface="Calibri"/>
            </a:endParaRPr>
          </a:p>
          <a:p>
            <a:pPr indent="491490" lvl="0" marL="0" marR="0" rtl="0" algn="just">
              <a:lnSpc>
                <a:spcPct val="122777"/>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DateTime date = DateTime.Now; </a:t>
            </a:r>
            <a:endParaRPr b="0" i="0" sz="900" u="none" cap="none" strike="noStrike">
              <a:solidFill>
                <a:srgbClr val="000000"/>
              </a:solidFill>
              <a:latin typeface="Calibri"/>
              <a:ea typeface="Calibri"/>
              <a:cs typeface="Calibri"/>
              <a:sym typeface="Calibri"/>
            </a:endParaRPr>
          </a:p>
          <a:p>
            <a:pPr indent="491490" lvl="0" marL="0" marR="0" rtl="0" algn="just">
              <a:lnSpc>
                <a:spcPct val="122777"/>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Console.WriteLine("Date is {0:ddd MMM dd, yyyy}", date); </a:t>
            </a:r>
            <a:endParaRPr b="0" i="0" sz="900" u="none" cap="none" strike="noStrike">
              <a:solidFill>
                <a:srgbClr val="000000"/>
              </a:solidFill>
              <a:latin typeface="Calibri"/>
              <a:ea typeface="Calibri"/>
              <a:cs typeface="Calibri"/>
              <a:sym typeface="Calibri"/>
            </a:endParaRPr>
          </a:p>
          <a:p>
            <a:pPr indent="491490" lvl="0" marL="0" marR="0" rtl="0" algn="just">
              <a:lnSpc>
                <a:spcPct val="122777"/>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Console.WriteLine("Time is {0:hh:mm tt}", date); </a:t>
            </a:r>
            <a:endParaRPr b="0" i="0" sz="900" u="none" cap="none" strike="noStrike">
              <a:solidFill>
                <a:srgbClr val="000000"/>
              </a:solidFill>
              <a:latin typeface="Calibri"/>
              <a:ea typeface="Calibri"/>
              <a:cs typeface="Calibri"/>
              <a:sym typeface="Calibri"/>
            </a:endParaRPr>
          </a:p>
          <a:p>
            <a:pPr indent="491490" lvl="0" marL="0" marR="0" rtl="0" algn="just">
              <a:lnSpc>
                <a:spcPct val="122777"/>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Console.WriteLine("24 hour time is {0:HH:mm}", date); </a:t>
            </a:r>
            <a:endParaRPr b="0" i="0" sz="900" u="none" cap="none" strike="noStrike">
              <a:solidFill>
                <a:srgbClr val="000000"/>
              </a:solidFill>
              <a:latin typeface="Calibri"/>
              <a:ea typeface="Calibri"/>
              <a:cs typeface="Calibri"/>
              <a:sym typeface="Calibri"/>
            </a:endParaRPr>
          </a:p>
          <a:p>
            <a:pPr indent="491490" lvl="0" marL="0" marR="0" rtl="0" algn="just">
              <a:lnSpc>
                <a:spcPct val="122777"/>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Console.WriteLine("Time with seconds: {0:HH:mm:ss tt}", date); </a:t>
            </a:r>
            <a:endParaRPr b="0" i="0" sz="900" u="none" cap="none" strike="noStrike">
              <a:solidFill>
                <a:srgbClr val="000000"/>
              </a:solidFill>
              <a:latin typeface="Calibri"/>
              <a:ea typeface="Calibri"/>
              <a:cs typeface="Calibri"/>
              <a:sym typeface="Calibri"/>
            </a:endParaRPr>
          </a:p>
          <a:p>
            <a:pPr indent="491490" lvl="0" marL="0" marR="0" rtl="0" algn="just">
              <a:lnSpc>
                <a:spcPct val="122777"/>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Console.WriteLine("Day of month: {0:m}", date); </a:t>
            </a:r>
            <a:endParaRPr b="0" i="0" sz="900" u="none" cap="none" strike="noStrike">
              <a:solidFill>
                <a:srgbClr val="000000"/>
              </a:solidFill>
              <a:latin typeface="Calibri"/>
              <a:ea typeface="Calibri"/>
              <a:cs typeface="Calibri"/>
              <a:sym typeface="Calibri"/>
            </a:endParaRPr>
          </a:p>
          <a:p>
            <a:pPr indent="491490" lvl="0" marL="0" marR="0" rtl="0" algn="just">
              <a:lnSpc>
                <a:spcPct val="122777"/>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Console.WriteLine("Year: {0:yyyy}", date); </a:t>
            </a:r>
            <a:endParaRPr b="0" i="0" sz="900" u="none" cap="none" strike="noStrike">
              <a:solidFill>
                <a:srgbClr val="000000"/>
              </a:solidFill>
              <a:latin typeface="Calibri"/>
              <a:ea typeface="Calibri"/>
              <a:cs typeface="Calibri"/>
              <a:sym typeface="Calibri"/>
            </a:endParaRPr>
          </a:p>
          <a:p>
            <a:pPr indent="205740" lvl="0" marL="0" marR="0" rtl="0" algn="just">
              <a:lnSpc>
                <a:spcPct val="70000"/>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a:t>
            </a:r>
            <a:endParaRPr/>
          </a:p>
          <a:p>
            <a:pPr indent="0" lvl="0" marL="0" marR="0" rtl="0" algn="just">
              <a:lnSpc>
                <a:spcPct val="122777"/>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a:t>
            </a:r>
            <a:endParaRPr b="0" i="0" sz="900" u="none" cap="none" strike="noStrike">
              <a:solidFill>
                <a:srgbClr val="000000"/>
              </a:solidFill>
              <a:latin typeface="Calibri"/>
              <a:ea typeface="Calibri"/>
              <a:cs typeface="Calibri"/>
              <a:sym typeface="Calibri"/>
            </a:endParaRPr>
          </a:p>
          <a:p>
            <a:pPr indent="0" lvl="0" marL="0" marR="0" rtl="0" algn="l">
              <a:lnSpc>
                <a:spcPct val="70000"/>
              </a:lnSpc>
              <a:spcBef>
                <a:spcPts val="9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4" name="Google Shape;824;p63"/>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64"/>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 Custom </a:t>
            </a:r>
            <a:r>
              <a:rPr lang="en-US">
                <a:latin typeface="Courier New"/>
                <a:ea typeface="Courier New"/>
                <a:cs typeface="Courier New"/>
                <a:sym typeface="Courier New"/>
              </a:rPr>
              <a:t>DateTime</a:t>
            </a:r>
            <a:r>
              <a:rPr lang="en-US">
                <a:latin typeface="Calibri"/>
                <a:ea typeface="Calibri"/>
                <a:cs typeface="Calibri"/>
                <a:sym typeface="Calibri"/>
              </a:rPr>
              <a:t> Format Strings 2-2 </a:t>
            </a:r>
            <a:endParaRPr>
              <a:latin typeface="Calibri"/>
              <a:ea typeface="Calibri"/>
              <a:cs typeface="Calibri"/>
              <a:sym typeface="Calibri"/>
            </a:endParaRPr>
          </a:p>
        </p:txBody>
      </p:sp>
      <p:sp>
        <p:nvSpPr>
          <p:cNvPr id="831" name="Google Shape;831;p64"/>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832" name="Google Shape;832;p64"/>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833" name="Google Shape;833;p64"/>
          <p:cNvSpPr txBox="1"/>
          <p:nvPr/>
        </p:nvSpPr>
        <p:spPr>
          <a:xfrm>
            <a:off x="1752600" y="758826"/>
            <a:ext cx="8229600" cy="52609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In the code:</a:t>
            </a:r>
            <a:endParaRPr/>
          </a:p>
          <a:p>
            <a:pPr indent="-285750" lvl="1" marL="742950" marR="0" rtl="0" algn="l">
              <a:lnSpc>
                <a:spcPct val="90000"/>
              </a:lnSpc>
              <a:spcBef>
                <a:spcPts val="320"/>
              </a:spcBef>
              <a:spcAft>
                <a:spcPts val="0"/>
              </a:spcAft>
              <a:buClr>
                <a:srgbClr val="006666"/>
              </a:buClr>
              <a:buSzPts val="800"/>
              <a:buFont typeface="Noto Sans Symbols"/>
              <a:buChar char="🞛"/>
            </a:pPr>
            <a:r>
              <a:rPr b="0" i="0" lang="en-US" sz="1600" u="none" cap="none" strike="noStrike">
                <a:solidFill>
                  <a:srgbClr val="000000"/>
                </a:solidFill>
                <a:latin typeface="Calibri"/>
                <a:ea typeface="Calibri"/>
                <a:cs typeface="Calibri"/>
                <a:sym typeface="Calibri"/>
              </a:rPr>
              <a:t>The date and time is displayed using the different </a:t>
            </a:r>
            <a:r>
              <a:rPr b="0" i="0" lang="en-US" sz="1600" u="none" cap="none" strike="noStrike">
                <a:solidFill>
                  <a:srgbClr val="000000"/>
                </a:solidFill>
                <a:latin typeface="Arial"/>
                <a:ea typeface="Arial"/>
                <a:cs typeface="Arial"/>
                <a:sym typeface="Arial"/>
              </a:rPr>
              <a:t>DateTime</a:t>
            </a:r>
            <a:r>
              <a:rPr b="0" i="0" lang="en-US" sz="1600" u="none" cap="none" strike="noStrike">
                <a:solidFill>
                  <a:srgbClr val="000000"/>
                </a:solidFill>
                <a:latin typeface="Calibri"/>
                <a:ea typeface="Calibri"/>
                <a:cs typeface="Calibri"/>
                <a:sym typeface="Calibri"/>
              </a:rPr>
              <a:t> format specifiers.</a:t>
            </a:r>
            <a:endParaRPr/>
          </a:p>
          <a:p>
            <a:pPr indent="-279400" lvl="0" marL="342900" marR="0" rtl="0" algn="l">
              <a:lnSpc>
                <a:spcPct val="10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0" marL="342900" marR="0" rtl="0" algn="l">
              <a:lnSpc>
                <a:spcPct val="10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The following figure displays the output of the code:</a:t>
            </a:r>
            <a:endParaRPr/>
          </a:p>
          <a:p>
            <a:pPr indent="-279400" lvl="0" marL="342900" marR="0" rtl="0" algn="l">
              <a:lnSpc>
                <a:spcPct val="10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p:txBody>
      </p:sp>
      <p:pic>
        <p:nvPicPr>
          <p:cNvPr id="834" name="Google Shape;834;p64"/>
          <p:cNvPicPr preferRelativeResize="0"/>
          <p:nvPr/>
        </p:nvPicPr>
        <p:blipFill rotWithShape="1">
          <a:blip r:embed="rId3">
            <a:alphaModFix/>
          </a:blip>
          <a:srcRect b="0" l="0" r="0" t="0"/>
          <a:stretch/>
        </p:blipFill>
        <p:spPr>
          <a:xfrm>
            <a:off x="2209800" y="2133600"/>
            <a:ext cx="5791200" cy="2732088"/>
          </a:xfrm>
          <a:prstGeom prst="rect">
            <a:avLst/>
          </a:prstGeom>
          <a:noFill/>
          <a:ln>
            <a:noFill/>
          </a:ln>
        </p:spPr>
      </p:pic>
      <p:sp>
        <p:nvSpPr>
          <p:cNvPr id="835" name="Google Shape;835;p64"/>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65"/>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 Summary </a:t>
            </a:r>
            <a:endParaRPr>
              <a:latin typeface="Calibri"/>
              <a:ea typeface="Calibri"/>
              <a:cs typeface="Calibri"/>
              <a:sym typeface="Calibri"/>
            </a:endParaRPr>
          </a:p>
        </p:txBody>
      </p:sp>
      <p:sp>
        <p:nvSpPr>
          <p:cNvPr id="842" name="Google Shape;842;p65"/>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843" name="Google Shape;843;p65"/>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844" name="Google Shape;844;p65"/>
          <p:cNvSpPr txBox="1"/>
          <p:nvPr/>
        </p:nvSpPr>
        <p:spPr>
          <a:xfrm>
            <a:off x="30480" y="758826"/>
            <a:ext cx="11704320" cy="5718175"/>
          </a:xfrm>
          <a:prstGeom prst="rect">
            <a:avLst/>
          </a:prstGeom>
          <a:noFill/>
          <a:ln>
            <a:noFill/>
          </a:ln>
        </p:spPr>
        <p:txBody>
          <a:bodyPr anchorCtr="0" anchor="t" bIns="45700" lIns="91425" spcFirstLastPara="1" rIns="91425" wrap="square" tIns="45700">
            <a:noAutofit/>
          </a:bodyPr>
          <a:lstStyle/>
          <a:p>
            <a:pPr indent="-342900" lvl="1" marL="342900" marR="0" rtl="0" algn="l">
              <a:lnSpc>
                <a:spcPct val="100000"/>
              </a:lnSpc>
              <a:spcBef>
                <a:spcPts val="0"/>
              </a:spcBef>
              <a:spcAft>
                <a:spcPts val="0"/>
              </a:spcAft>
              <a:buClr>
                <a:srgbClr val="004E4C"/>
              </a:buClr>
              <a:buSzPts val="1200"/>
              <a:buFont typeface="Noto Sans Symbols"/>
              <a:buChar char="◆"/>
            </a:pPr>
            <a:r>
              <a:rPr b="0" i="0" lang="en-US" sz="2400" u="none" cap="none" strike="noStrike">
                <a:solidFill>
                  <a:schemeClr val="dk1"/>
                </a:solidFill>
                <a:latin typeface="Calibri"/>
                <a:ea typeface="Calibri"/>
                <a:cs typeface="Calibri"/>
                <a:sym typeface="Calibri"/>
              </a:rPr>
              <a:t>A variable is a named location in the computer’s memory and stores values.</a:t>
            </a:r>
            <a:endParaRPr/>
          </a:p>
          <a:p>
            <a:pPr indent="-342900" lvl="1" marL="342900" marR="0" rtl="0" algn="l">
              <a:lnSpc>
                <a:spcPct val="100000"/>
              </a:lnSpc>
              <a:spcBef>
                <a:spcPts val="480"/>
              </a:spcBef>
              <a:spcAft>
                <a:spcPts val="0"/>
              </a:spcAft>
              <a:buClr>
                <a:srgbClr val="004E4C"/>
              </a:buClr>
              <a:buSzPts val="1200"/>
              <a:buFont typeface="Noto Sans Symbols"/>
              <a:buChar char="◆"/>
            </a:pPr>
            <a:r>
              <a:rPr b="0" i="0" lang="en-US" sz="2400" u="none" cap="none" strike="noStrike">
                <a:solidFill>
                  <a:schemeClr val="dk1"/>
                </a:solidFill>
                <a:latin typeface="Calibri"/>
                <a:ea typeface="Calibri"/>
                <a:cs typeface="Calibri"/>
                <a:sym typeface="Calibri"/>
              </a:rPr>
              <a:t>Comments are used to provide detailed explanation about the various lines in a code. </a:t>
            </a:r>
            <a:endParaRPr/>
          </a:p>
          <a:p>
            <a:pPr indent="-342900" lvl="1" marL="342900" marR="0" rtl="0" algn="l">
              <a:lnSpc>
                <a:spcPct val="100000"/>
              </a:lnSpc>
              <a:spcBef>
                <a:spcPts val="480"/>
              </a:spcBef>
              <a:spcAft>
                <a:spcPts val="0"/>
              </a:spcAft>
              <a:buClr>
                <a:srgbClr val="004E4C"/>
              </a:buClr>
              <a:buSzPts val="1200"/>
              <a:buFont typeface="Noto Sans Symbols"/>
              <a:buChar char="◆"/>
            </a:pPr>
            <a:r>
              <a:rPr b="0" i="0" lang="en-US" sz="2400" u="none" cap="none" strike="noStrike">
                <a:solidFill>
                  <a:schemeClr val="dk1"/>
                </a:solidFill>
                <a:latin typeface="Calibri"/>
                <a:ea typeface="Calibri"/>
                <a:cs typeface="Calibri"/>
                <a:sym typeface="Calibri"/>
              </a:rPr>
              <a:t>Constants are static values that you cannot change throughout the program execution.</a:t>
            </a:r>
            <a:endParaRPr/>
          </a:p>
          <a:p>
            <a:pPr indent="-342900" lvl="1" marL="342900" marR="0" rtl="0" algn="l">
              <a:lnSpc>
                <a:spcPct val="100000"/>
              </a:lnSpc>
              <a:spcBef>
                <a:spcPts val="480"/>
              </a:spcBef>
              <a:spcAft>
                <a:spcPts val="0"/>
              </a:spcAft>
              <a:buClr>
                <a:srgbClr val="004E4C"/>
              </a:buClr>
              <a:buSzPts val="1200"/>
              <a:buFont typeface="Noto Sans Symbols"/>
              <a:buChar char="◆"/>
            </a:pPr>
            <a:r>
              <a:rPr b="0" i="0" lang="en-US" sz="2400" u="none" cap="none" strike="noStrike">
                <a:solidFill>
                  <a:schemeClr val="dk1"/>
                </a:solidFill>
                <a:latin typeface="Calibri"/>
                <a:ea typeface="Calibri"/>
                <a:cs typeface="Calibri"/>
                <a:sym typeface="Calibri"/>
              </a:rPr>
              <a:t>Keywords are special words pre-defined in C# and they cannot be used as variable names, method names, or class names. </a:t>
            </a:r>
            <a:endParaRPr/>
          </a:p>
          <a:p>
            <a:pPr indent="-342900" lvl="1" marL="342900" marR="0" rtl="0" algn="l">
              <a:lnSpc>
                <a:spcPct val="100000"/>
              </a:lnSpc>
              <a:spcBef>
                <a:spcPts val="480"/>
              </a:spcBef>
              <a:spcAft>
                <a:spcPts val="0"/>
              </a:spcAft>
              <a:buClr>
                <a:srgbClr val="004E4C"/>
              </a:buClr>
              <a:buSzPts val="1200"/>
              <a:buFont typeface="Noto Sans Symbols"/>
              <a:buChar char="◆"/>
            </a:pPr>
            <a:r>
              <a:rPr b="0" i="0" lang="en-US" sz="2400" u="none" cap="none" strike="noStrike">
                <a:solidFill>
                  <a:schemeClr val="dk1"/>
                </a:solidFill>
                <a:latin typeface="Calibri"/>
                <a:ea typeface="Calibri"/>
                <a:cs typeface="Calibri"/>
                <a:sym typeface="Calibri"/>
              </a:rPr>
              <a:t>Escape sequences are special characters prefixed by a backslash that allow you to display non-printing characters.</a:t>
            </a:r>
            <a:endParaRPr/>
          </a:p>
          <a:p>
            <a:pPr indent="-342900" lvl="1" marL="342900" marR="0" rtl="0" algn="l">
              <a:lnSpc>
                <a:spcPct val="100000"/>
              </a:lnSpc>
              <a:spcBef>
                <a:spcPts val="480"/>
              </a:spcBef>
              <a:spcAft>
                <a:spcPts val="0"/>
              </a:spcAft>
              <a:buClr>
                <a:srgbClr val="004E4C"/>
              </a:buClr>
              <a:buSzPts val="1200"/>
              <a:buFont typeface="Noto Sans Symbols"/>
              <a:buChar char="◆"/>
            </a:pPr>
            <a:r>
              <a:rPr b="0" i="0" lang="en-US" sz="2400" u="none" cap="none" strike="noStrike">
                <a:solidFill>
                  <a:schemeClr val="dk1"/>
                </a:solidFill>
                <a:latin typeface="Calibri"/>
                <a:ea typeface="Calibri"/>
                <a:cs typeface="Calibri"/>
                <a:sym typeface="Calibri"/>
              </a:rPr>
              <a:t>Console operations are tasks performed on the command line interface using executable commands.</a:t>
            </a:r>
            <a:endParaRPr/>
          </a:p>
          <a:p>
            <a:pPr indent="-342900" lvl="1" marL="342900" marR="0" rtl="0" algn="l">
              <a:lnSpc>
                <a:spcPct val="100000"/>
              </a:lnSpc>
              <a:spcBef>
                <a:spcPts val="480"/>
              </a:spcBef>
              <a:spcAft>
                <a:spcPts val="0"/>
              </a:spcAft>
              <a:buClr>
                <a:srgbClr val="004E4C"/>
              </a:buClr>
              <a:buSzPts val="1200"/>
              <a:buFont typeface="Noto Sans Symbols"/>
              <a:buChar char="◆"/>
            </a:pPr>
            <a:r>
              <a:rPr b="0" i="0" lang="en-US" sz="2400" u="none" cap="none" strike="noStrike">
                <a:solidFill>
                  <a:schemeClr val="dk1"/>
                </a:solidFill>
                <a:latin typeface="Calibri"/>
                <a:ea typeface="Calibri"/>
                <a:cs typeface="Calibri"/>
                <a:sym typeface="Calibri"/>
              </a:rPr>
              <a:t>Format specifiers allow you to display customized output in the console window. </a:t>
            </a:r>
            <a:endParaRPr/>
          </a:p>
          <a:p>
            <a:pPr indent="-266700" lvl="1" marL="342900" marR="0" rtl="0" algn="l">
              <a:lnSpc>
                <a:spcPct val="10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sp>
        <p:nvSpPr>
          <p:cNvPr id="845" name="Google Shape;845;p65"/>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9" name="Shape 849"/>
        <p:cNvGrpSpPr/>
        <p:nvPr/>
      </p:nvGrpSpPr>
      <p:grpSpPr>
        <a:xfrm>
          <a:off x="0" y="0"/>
          <a:ext cx="0" cy="0"/>
          <a:chOff x="0" y="0"/>
          <a:chExt cx="0" cy="0"/>
        </a:xfrm>
      </p:grpSpPr>
      <p:sp>
        <p:nvSpPr>
          <p:cNvPr id="850" name="Google Shape;850;p66"/>
          <p:cNvSpPr/>
          <p:nvPr/>
        </p:nvSpPr>
        <p:spPr>
          <a:xfrm>
            <a:off x="2743200" y="1752600"/>
            <a:ext cx="6975460"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A3838"/>
              </a:buClr>
              <a:buSzPts val="1000"/>
              <a:buFont typeface="Arial"/>
              <a:buNone/>
            </a:pPr>
            <a:r>
              <a:rPr b="1" i="0" lang="en-US" sz="4000" u="none" cap="none" strike="noStrike">
                <a:solidFill>
                  <a:srgbClr val="3A3838"/>
                </a:solidFill>
                <a:latin typeface="Arial"/>
                <a:ea typeface="Arial"/>
                <a:cs typeface="Arial"/>
                <a:sym typeface="Arial"/>
              </a:rPr>
              <a:t>THANKS FOR WATCHING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7"/>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Pre-defined Data Types </a:t>
            </a:r>
            <a:endParaRPr>
              <a:latin typeface="Calibri"/>
              <a:ea typeface="Calibri"/>
              <a:cs typeface="Calibri"/>
              <a:sym typeface="Calibri"/>
            </a:endParaRPr>
          </a:p>
        </p:txBody>
      </p:sp>
      <p:sp>
        <p:nvSpPr>
          <p:cNvPr id="99" name="Google Shape;99;p7"/>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01600" lvl="0" marL="228600" marR="0" rtl="0" algn="l">
              <a:lnSpc>
                <a:spcPct val="90000"/>
              </a:lnSpc>
              <a:spcBef>
                <a:spcPts val="0"/>
              </a:spcBef>
              <a:spcAft>
                <a:spcPts val="0"/>
              </a:spcAft>
              <a:buClr>
                <a:schemeClr val="dk1"/>
              </a:buClr>
              <a:buSzPts val="1600"/>
              <a:buFont typeface="Noto Sans Symbols"/>
              <a:buChar char="⮚"/>
            </a:pPr>
            <a:r>
              <a:rPr lang="en-US" sz="1600">
                <a:latin typeface="Calibri"/>
                <a:ea typeface="Calibri"/>
                <a:cs typeface="Calibri"/>
                <a:sym typeface="Calibri"/>
              </a:rPr>
              <a:t>The pre-defined data types are referred to as basic data types in C# that have a pre-defined range and size. </a:t>
            </a:r>
            <a:endParaRPr/>
          </a:p>
          <a:p>
            <a:pPr indent="-101600" lvl="0" marL="228600" marR="0" rtl="0" algn="l">
              <a:lnSpc>
                <a:spcPct val="90000"/>
              </a:lnSpc>
              <a:spcBef>
                <a:spcPts val="1000"/>
              </a:spcBef>
              <a:spcAft>
                <a:spcPts val="0"/>
              </a:spcAft>
              <a:buClr>
                <a:schemeClr val="dk1"/>
              </a:buClr>
              <a:buSzPts val="1600"/>
              <a:buFont typeface="Noto Sans Symbols"/>
              <a:buChar char="⮚"/>
            </a:pPr>
            <a:r>
              <a:rPr lang="en-US" sz="1600">
                <a:latin typeface="Calibri"/>
                <a:ea typeface="Calibri"/>
                <a:cs typeface="Calibri"/>
                <a:sym typeface="Calibri"/>
              </a:rPr>
              <a:t>The size of the data type helps the compiler to allocate memory space and the range helps the compiler to ensure that the value assigned, is within the range of the variable’s data type. </a:t>
            </a:r>
            <a:endParaRPr/>
          </a:p>
          <a:p>
            <a:pPr indent="-101600" lvl="0" marL="228600" marR="0" rtl="0" algn="l">
              <a:lnSpc>
                <a:spcPct val="90000"/>
              </a:lnSpc>
              <a:spcBef>
                <a:spcPts val="1000"/>
              </a:spcBef>
              <a:spcAft>
                <a:spcPts val="0"/>
              </a:spcAft>
              <a:buClr>
                <a:schemeClr val="dk1"/>
              </a:buClr>
              <a:buSzPts val="1600"/>
              <a:buFont typeface="Noto Sans Symbols"/>
              <a:buChar char="⮚"/>
            </a:pPr>
            <a:r>
              <a:rPr lang="en-US" sz="1600">
                <a:latin typeface="Calibri"/>
                <a:ea typeface="Calibri"/>
                <a:cs typeface="Calibri"/>
                <a:sym typeface="Calibri"/>
              </a:rPr>
              <a:t>The following table summarizes the pre-defined data types in C#:</a:t>
            </a:r>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p:txBody>
      </p:sp>
      <p:sp>
        <p:nvSpPr>
          <p:cNvPr id="100" name="Google Shape;100;p7"/>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graphicFrame>
        <p:nvGraphicFramePr>
          <p:cNvPr id="101" name="Google Shape;101;p7"/>
          <p:cNvGraphicFramePr/>
          <p:nvPr/>
        </p:nvGraphicFramePr>
        <p:xfrm>
          <a:off x="2133600" y="2209509"/>
          <a:ext cx="3000000" cy="3000000"/>
        </p:xfrm>
        <a:graphic>
          <a:graphicData uri="http://schemas.openxmlformats.org/drawingml/2006/table">
            <a:tbl>
              <a:tblPr>
                <a:noFill/>
                <a:tableStyleId>{4CB7630B-1B6B-4CF3-A188-35BD42DB97FF}</a:tableStyleId>
              </a:tblPr>
              <a:tblGrid>
                <a:gridCol w="1900250"/>
                <a:gridCol w="3535350"/>
                <a:gridCol w="2717800"/>
              </a:tblGrid>
              <a:tr h="282575">
                <a:tc>
                  <a:txBody>
                    <a:bodyPr/>
                    <a:lstStyle/>
                    <a:p>
                      <a:pPr indent="0" lvl="0" marL="0" marR="0" rtl="0" algn="ctr">
                        <a:lnSpc>
                          <a:spcPct val="100000"/>
                        </a:lnSpc>
                        <a:spcBef>
                          <a:spcPts val="0"/>
                        </a:spcBef>
                        <a:spcAft>
                          <a:spcPts val="0"/>
                        </a:spcAft>
                        <a:buClr>
                          <a:schemeClr val="dk1"/>
                        </a:buClr>
                        <a:buSzPts val="1400"/>
                        <a:buFont typeface="Calibri"/>
                        <a:buNone/>
                      </a:pPr>
                      <a:r>
                        <a:rPr b="1" i="0" lang="en-US" sz="1400" u="none" cap="none" strike="noStrike">
                          <a:solidFill>
                            <a:schemeClr val="dk1"/>
                          </a:solidFill>
                          <a:latin typeface="Calibri"/>
                          <a:ea typeface="Calibri"/>
                          <a:cs typeface="Calibri"/>
                          <a:sym typeface="Calibri"/>
                        </a:rPr>
                        <a:t>Data Type</a:t>
                      </a:r>
                      <a:endParaRPr b="0" i="0" sz="1400" u="none" cap="none" strike="noStrike">
                        <a:solidFill>
                          <a:schemeClr val="dk1"/>
                        </a:solidFill>
                        <a:latin typeface="Calibri"/>
                        <a:ea typeface="Calibri"/>
                        <a:cs typeface="Calibri"/>
                        <a:sym typeface="Calibri"/>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00000"/>
                        </a:lnSpc>
                        <a:spcBef>
                          <a:spcPts val="0"/>
                        </a:spcBef>
                        <a:spcAft>
                          <a:spcPts val="0"/>
                        </a:spcAft>
                        <a:buClr>
                          <a:schemeClr val="dk1"/>
                        </a:buClr>
                        <a:buSzPts val="1400"/>
                        <a:buFont typeface="Calibri"/>
                        <a:buNone/>
                      </a:pPr>
                      <a:r>
                        <a:rPr b="1" i="0" lang="en-US" sz="1400" u="none" cap="none" strike="noStrike">
                          <a:solidFill>
                            <a:schemeClr val="dk1"/>
                          </a:solidFill>
                          <a:latin typeface="Calibri"/>
                          <a:ea typeface="Calibri"/>
                          <a:cs typeface="Calibri"/>
                          <a:sym typeface="Calibri"/>
                        </a:rPr>
                        <a:t>Size</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l">
                        <a:lnSpc>
                          <a:spcPct val="100000"/>
                        </a:lnSpc>
                        <a:spcBef>
                          <a:spcPts val="0"/>
                        </a:spcBef>
                        <a:spcAft>
                          <a:spcPts val="0"/>
                        </a:spcAft>
                        <a:buClr>
                          <a:schemeClr val="dk1"/>
                        </a:buClr>
                        <a:buSzPts val="1400"/>
                        <a:buFont typeface="Calibri"/>
                        <a:buNone/>
                      </a:pPr>
                      <a:r>
                        <a:rPr b="1" i="0" lang="en-US" sz="1400" u="none" cap="none" strike="noStrike">
                          <a:solidFill>
                            <a:schemeClr val="dk1"/>
                          </a:solidFill>
                          <a:latin typeface="Calibri"/>
                          <a:ea typeface="Calibri"/>
                          <a:cs typeface="Calibri"/>
                          <a:sym typeface="Calibri"/>
                        </a:rPr>
                        <a:t>Range</a:t>
                      </a:r>
                      <a:endParaRPr/>
                    </a:p>
                  </a:txBody>
                  <a:tcPr marT="45725" marB="45725"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211150">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byte</a:t>
                      </a:r>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Unsigned 8-bit integer</a:t>
                      </a:r>
                      <a:endParaRPr b="0" i="0" sz="1200" u="none" cap="none" strike="noStrike">
                        <a:solidFill>
                          <a:schemeClr val="dk1"/>
                        </a:solidFill>
                        <a:latin typeface="Calibri"/>
                        <a:ea typeface="Calibri"/>
                        <a:cs typeface="Calibri"/>
                        <a:sym typeface="Calibri"/>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0 to 255</a:t>
                      </a:r>
                      <a:endParaRPr b="0" i="0" sz="1200" u="none" cap="none" strike="noStrike">
                        <a:solidFill>
                          <a:schemeClr val="dk1"/>
                        </a:solidFill>
                        <a:latin typeface="Calibri"/>
                        <a:ea typeface="Calibri"/>
                        <a:cs typeface="Calibri"/>
                        <a:sym typeface="Calibri"/>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11150">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sbyte</a:t>
                      </a:r>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Signed 8-bit integer</a:t>
                      </a:r>
                      <a:endParaRPr b="0" i="0" sz="1200" u="none" cap="none" strike="noStrike">
                        <a:solidFill>
                          <a:schemeClr val="dk1"/>
                        </a:solidFill>
                        <a:latin typeface="Calibri"/>
                        <a:ea typeface="Calibri"/>
                        <a:cs typeface="Calibri"/>
                        <a:sym typeface="Calibri"/>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-128 to 127</a:t>
                      </a:r>
                      <a:endParaRPr b="0" i="0" sz="1200" u="none" cap="none" strike="noStrike">
                        <a:solidFill>
                          <a:schemeClr val="dk1"/>
                        </a:solidFill>
                        <a:latin typeface="Calibri"/>
                        <a:ea typeface="Calibri"/>
                        <a:cs typeface="Calibri"/>
                        <a:sym typeface="Calibri"/>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11150">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short</a:t>
                      </a:r>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Signed 16-bit integer</a:t>
                      </a:r>
                      <a:endParaRPr b="0" i="0" sz="1200" u="none" cap="none" strike="noStrike">
                        <a:solidFill>
                          <a:schemeClr val="dk1"/>
                        </a:solidFill>
                        <a:latin typeface="Calibri"/>
                        <a:ea typeface="Calibri"/>
                        <a:cs typeface="Calibri"/>
                        <a:sym typeface="Calibri"/>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-32,768 to 32,767</a:t>
                      </a:r>
                      <a:endParaRPr b="0" i="0" sz="1200" u="none" cap="none" strike="noStrike">
                        <a:solidFill>
                          <a:schemeClr val="dk1"/>
                        </a:solidFill>
                        <a:latin typeface="Calibri"/>
                        <a:ea typeface="Calibri"/>
                        <a:cs typeface="Calibri"/>
                        <a:sym typeface="Calibri"/>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11150">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ushort</a:t>
                      </a:r>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Unsigned 16-bit integer</a:t>
                      </a:r>
                      <a:endParaRPr b="0" i="0" sz="1200" u="none" cap="none" strike="noStrike">
                        <a:solidFill>
                          <a:schemeClr val="dk1"/>
                        </a:solidFill>
                        <a:latin typeface="Calibri"/>
                        <a:ea typeface="Calibri"/>
                        <a:cs typeface="Calibri"/>
                        <a:sym typeface="Calibri"/>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0 to 65,535</a:t>
                      </a:r>
                      <a:endParaRPr b="0" i="0" sz="1200" u="none" cap="none" strike="noStrike">
                        <a:solidFill>
                          <a:schemeClr val="dk1"/>
                        </a:solidFill>
                        <a:latin typeface="Calibri"/>
                        <a:ea typeface="Calibri"/>
                        <a:cs typeface="Calibri"/>
                        <a:sym typeface="Calibri"/>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11150">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int</a:t>
                      </a:r>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Signed 32-bit integer</a:t>
                      </a:r>
                      <a:endParaRPr b="0" i="0" sz="1200" u="none" cap="none" strike="noStrike">
                        <a:solidFill>
                          <a:schemeClr val="dk1"/>
                        </a:solidFill>
                        <a:latin typeface="Calibri"/>
                        <a:ea typeface="Calibri"/>
                        <a:cs typeface="Calibri"/>
                        <a:sym typeface="Calibri"/>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-2,147,483,648 to 2,147,483,647</a:t>
                      </a:r>
                      <a:endParaRPr b="0" i="0" sz="1200" u="none" cap="none" strike="noStrike">
                        <a:solidFill>
                          <a:schemeClr val="dk1"/>
                        </a:solidFill>
                        <a:latin typeface="Calibri"/>
                        <a:ea typeface="Calibri"/>
                        <a:cs typeface="Calibri"/>
                        <a:sym typeface="Calibri"/>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11150">
                <a:tc>
                  <a:txBody>
                    <a:bodyPr/>
                    <a:lstStyle/>
                    <a:p>
                      <a:pPr indent="0" lvl="0" marL="0" marR="0" rtl="0" algn="l">
                        <a:lnSpc>
                          <a:spcPct val="10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uint</a:t>
                      </a:r>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Unsigned 32-bit integer</a:t>
                      </a:r>
                      <a:endParaRPr b="0" i="0" sz="1200" u="none" cap="none" strike="noStrike">
                        <a:solidFill>
                          <a:schemeClr val="dk1"/>
                        </a:solidFill>
                        <a:latin typeface="Calibri"/>
                        <a:ea typeface="Calibri"/>
                        <a:cs typeface="Calibri"/>
                        <a:sym typeface="Calibri"/>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0 to 4,294,967,295</a:t>
                      </a:r>
                      <a:endParaRPr b="0" i="0" sz="1200" u="none" cap="none" strike="noStrike">
                        <a:solidFill>
                          <a:schemeClr val="dk1"/>
                        </a:solidFill>
                        <a:latin typeface="Calibri"/>
                        <a:ea typeface="Calibri"/>
                        <a:cs typeface="Calibri"/>
                        <a:sym typeface="Calibri"/>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88950">
                <a:tc>
                  <a:txBody>
                    <a:bodyPr/>
                    <a:lstStyle/>
                    <a:p>
                      <a:pPr indent="0" lvl="0" marL="0" marR="0" rtl="0" algn="just">
                        <a:lnSpc>
                          <a:spcPct val="115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long</a:t>
                      </a:r>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Signed 64-bit integer</a:t>
                      </a:r>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-9,223,372,036,854,775,808 to 9,223,372,036,854,775,807</a:t>
                      </a:r>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195275">
                <a:tc>
                  <a:txBody>
                    <a:bodyPr/>
                    <a:lstStyle/>
                    <a:p>
                      <a:pPr indent="0" lvl="0" marL="0" marR="0" rtl="0" algn="just">
                        <a:lnSpc>
                          <a:spcPct val="115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ulong</a:t>
                      </a:r>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Unsigned 64-bit integer</a:t>
                      </a:r>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0 to 18,446,744,073,709,551,615</a:t>
                      </a:r>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198450">
                <a:tc>
                  <a:txBody>
                    <a:bodyPr/>
                    <a:lstStyle/>
                    <a:p>
                      <a:pPr indent="0" lvl="0" marL="0" marR="0" rtl="0" algn="just">
                        <a:lnSpc>
                          <a:spcPct val="115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float</a:t>
                      </a:r>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32-bit floating point with 7 digits precision</a:t>
                      </a:r>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±1.5e−45 to ±3.4e38</a:t>
                      </a:r>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88950">
                <a:tc>
                  <a:txBody>
                    <a:bodyPr/>
                    <a:lstStyle/>
                    <a:p>
                      <a:pPr indent="0" lvl="0" marL="0" marR="0" rtl="0" algn="just">
                        <a:lnSpc>
                          <a:spcPct val="115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double</a:t>
                      </a:r>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64-bit floating point with 15-16 digits precision</a:t>
                      </a:r>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±5.0e−324 to ±1.7e308</a:t>
                      </a:r>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88950">
                <a:tc>
                  <a:txBody>
                    <a:bodyPr/>
                    <a:lstStyle/>
                    <a:p>
                      <a:pPr indent="0" lvl="0" marL="0" marR="0" rtl="0" algn="l">
                        <a:lnSpc>
                          <a:spcPct val="100000"/>
                        </a:lnSpc>
                        <a:spcBef>
                          <a:spcPts val="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decimal</a:t>
                      </a:r>
                      <a:endParaRPr b="0" i="0" sz="1200" u="none" cap="none" strike="noStrike">
                        <a:solidFill>
                          <a:schemeClr val="dk1"/>
                        </a:solidFill>
                        <a:latin typeface="Courier New"/>
                        <a:ea typeface="Courier New"/>
                        <a:cs typeface="Courier New"/>
                        <a:sym typeface="Courier New"/>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128-bit floating point with 28-29 digits precision</a:t>
                      </a:r>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±1.0 × 10e−28 to ±7.9 × 10e28</a:t>
                      </a:r>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52425">
                <a:tc>
                  <a:txBody>
                    <a:bodyPr/>
                    <a:lstStyle/>
                    <a:p>
                      <a:pPr indent="0" lvl="0" marL="0" marR="0" rtl="0" algn="l">
                        <a:lnSpc>
                          <a:spcPct val="100000"/>
                        </a:lnSpc>
                        <a:spcBef>
                          <a:spcPts val="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char</a:t>
                      </a:r>
                      <a:endParaRPr b="0" i="0" sz="1200" u="none" cap="none" strike="noStrike">
                        <a:solidFill>
                          <a:schemeClr val="dk1"/>
                        </a:solidFill>
                        <a:latin typeface="Courier New"/>
                        <a:ea typeface="Courier New"/>
                        <a:cs typeface="Courier New"/>
                        <a:sym typeface="Courier New"/>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Unicode 16-bit character</a:t>
                      </a:r>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U+0000 to U+ffff</a:t>
                      </a:r>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195275">
                <a:tc>
                  <a:txBody>
                    <a:bodyPr/>
                    <a:lstStyle/>
                    <a:p>
                      <a:pPr indent="0" lvl="0" marL="0" marR="0" rtl="0" algn="l">
                        <a:lnSpc>
                          <a:spcPct val="115000"/>
                        </a:lnSpc>
                        <a:spcBef>
                          <a:spcPts val="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bool</a:t>
                      </a:r>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Stores either true or false</a:t>
                      </a:r>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true or false</a:t>
                      </a:r>
                      <a:endParaRPr/>
                    </a:p>
                  </a:txBody>
                  <a:tcPr marT="0" marB="0" marR="10950" marL="109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sp>
        <p:nvSpPr>
          <p:cNvPr id="102" name="Google Shape;102;p7"/>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8"/>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Classification </a:t>
            </a:r>
            <a:endParaRPr>
              <a:latin typeface="Calibri"/>
              <a:ea typeface="Calibri"/>
              <a:cs typeface="Calibri"/>
              <a:sym typeface="Calibri"/>
            </a:endParaRPr>
          </a:p>
        </p:txBody>
      </p:sp>
      <p:sp>
        <p:nvSpPr>
          <p:cNvPr id="109" name="Google Shape;109;p8"/>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14300" lvl="0" marL="228600" marR="0" rtl="0" algn="l">
              <a:lnSpc>
                <a:spcPct val="90000"/>
              </a:lnSpc>
              <a:spcBef>
                <a:spcPts val="0"/>
              </a:spcBef>
              <a:spcAft>
                <a:spcPts val="0"/>
              </a:spcAft>
              <a:buClr>
                <a:schemeClr val="dk1"/>
              </a:buClr>
              <a:buSzPts val="1800"/>
              <a:buFont typeface="Noto Sans Symbols"/>
              <a:buChar char="⮚"/>
            </a:pPr>
            <a:r>
              <a:rPr lang="en-US" sz="1800">
                <a:latin typeface="Calibri"/>
                <a:ea typeface="Calibri"/>
                <a:cs typeface="Calibri"/>
                <a:sym typeface="Calibri"/>
              </a:rPr>
              <a:t>Reference data types store the memory reference of other variables that hold the actual values that can be classified into the following types:</a:t>
            </a:r>
            <a:endParaRPr/>
          </a:p>
        </p:txBody>
      </p:sp>
      <p:sp>
        <p:nvSpPr>
          <p:cNvPr id="110" name="Google Shape;110;p8"/>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grpSp>
        <p:nvGrpSpPr>
          <p:cNvPr id="111" name="Google Shape;111;p8"/>
          <p:cNvGrpSpPr/>
          <p:nvPr/>
        </p:nvGrpSpPr>
        <p:grpSpPr>
          <a:xfrm>
            <a:off x="2994290" y="1553290"/>
            <a:ext cx="8260819" cy="4615017"/>
            <a:chOff x="-53710" y="3890"/>
            <a:chExt cx="8260819" cy="4615017"/>
          </a:xfrm>
        </p:grpSpPr>
        <p:sp>
          <p:nvSpPr>
            <p:cNvPr id="112" name="Google Shape;112;p8"/>
            <p:cNvSpPr/>
            <p:nvPr/>
          </p:nvSpPr>
          <p:spPr>
            <a:xfrm rot="5400000">
              <a:off x="-70429" y="20610"/>
              <a:ext cx="827593" cy="794154"/>
            </a:xfrm>
            <a:prstGeom prst="chevron">
              <a:avLst>
                <a:gd fmla="val 50000" name="adj"/>
              </a:avLst>
            </a:prstGeom>
            <a:solidFill>
              <a:schemeClr val="accent4"/>
            </a:solidFill>
            <a:ln cap="flat" cmpd="sng" w="254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
            <p:cNvSpPr txBox="1"/>
            <p:nvPr/>
          </p:nvSpPr>
          <p:spPr>
            <a:xfrm>
              <a:off x="-53709" y="400967"/>
              <a:ext cx="794154" cy="33439"/>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chemeClr val="lt1"/>
                </a:buClr>
                <a:buSzPts val="1200"/>
                <a:buFont typeface="Calibri"/>
                <a:buNone/>
              </a:pPr>
              <a:r>
                <a:rPr b="1" i="0" lang="en-US" sz="1200" u="none" cap="none" strike="noStrike">
                  <a:solidFill>
                    <a:schemeClr val="lt1"/>
                  </a:solidFill>
                  <a:latin typeface="Calibri"/>
                  <a:ea typeface="Calibri"/>
                  <a:cs typeface="Calibri"/>
                  <a:sym typeface="Calibri"/>
                </a:rPr>
                <a:t>Object</a:t>
              </a:r>
              <a:endParaRPr b="0" i="0" sz="1200" u="none" cap="none" strike="noStrike">
                <a:solidFill>
                  <a:schemeClr val="lt1"/>
                </a:solidFill>
                <a:latin typeface="Calibri"/>
                <a:ea typeface="Calibri"/>
                <a:cs typeface="Calibri"/>
                <a:sym typeface="Calibri"/>
              </a:endParaRPr>
            </a:p>
          </p:txBody>
        </p:sp>
        <p:sp>
          <p:nvSpPr>
            <p:cNvPr id="114" name="Google Shape;114;p8"/>
            <p:cNvSpPr/>
            <p:nvPr/>
          </p:nvSpPr>
          <p:spPr>
            <a:xfrm rot="5400000">
              <a:off x="4150958" y="-3514041"/>
              <a:ext cx="538218" cy="7574084"/>
            </a:xfrm>
            <a:prstGeom prst="round2SameRect">
              <a:avLst>
                <a:gd fmla="val 16667" name="adj1"/>
                <a:gd fmla="val 0" name="adj2"/>
              </a:avLst>
            </a:prstGeom>
            <a:solidFill>
              <a:schemeClr val="lt1">
                <a:alpha val="89803"/>
              </a:schemeClr>
            </a:solidFill>
            <a:ln cap="flat" cmpd="sng" w="254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
            <p:cNvSpPr txBox="1"/>
            <p:nvPr/>
          </p:nvSpPr>
          <p:spPr>
            <a:xfrm>
              <a:off x="633025" y="30166"/>
              <a:ext cx="7547810" cy="485670"/>
            </a:xfrm>
            <a:prstGeom prst="rect">
              <a:avLst/>
            </a:prstGeom>
            <a:noFill/>
            <a:ln>
              <a:noFill/>
            </a:ln>
          </p:spPr>
          <p:txBody>
            <a:bodyPr anchorCtr="0" anchor="ctr" bIns="7600" lIns="85325" spcFirstLastPara="1" rIns="7600" wrap="square" tIns="7600">
              <a:noAutofit/>
            </a:bodyPr>
            <a:lstStyle/>
            <a:p>
              <a:pPr indent="-114300" lvl="1" marL="114300" marR="0" rtl="0" algn="l">
                <a:lnSpc>
                  <a:spcPct val="90000"/>
                </a:lnSpc>
                <a:spcBef>
                  <a:spcPts val="0"/>
                </a:spcBef>
                <a:spcAft>
                  <a:spcPts val="0"/>
                </a:spcAft>
                <a:buClr>
                  <a:srgbClr val="000000"/>
                </a:buClr>
                <a:buSzPts val="1200"/>
                <a:buFont typeface="Calibri"/>
                <a:buChar char="•"/>
              </a:pPr>
              <a:r>
                <a:rPr b="0" i="0" lang="en-US" sz="1200" u="none" cap="none" strike="noStrike">
                  <a:solidFill>
                    <a:srgbClr val="000000"/>
                  </a:solidFill>
                  <a:latin typeface="Calibri"/>
                  <a:ea typeface="Calibri"/>
                  <a:cs typeface="Calibri"/>
                  <a:sym typeface="Calibri"/>
                </a:rPr>
                <a:t>Object is a built-in reference data type that is a base class for all pre-defined and user-defined data types. A class is a logical structure that represents a real world entity. The pre-defined and user-defined data types are created based on the </a:t>
              </a:r>
              <a:r>
                <a:rPr b="0" i="0" lang="en-US" sz="1200" u="none" cap="none" strike="noStrike">
                  <a:solidFill>
                    <a:srgbClr val="000000"/>
                  </a:solidFill>
                  <a:latin typeface="Courier New"/>
                  <a:ea typeface="Courier New"/>
                  <a:cs typeface="Courier New"/>
                  <a:sym typeface="Courier New"/>
                </a:rPr>
                <a:t>Object</a:t>
              </a:r>
              <a:r>
                <a:rPr b="0" i="0" lang="en-US" sz="1200" u="none" cap="none" strike="noStrike">
                  <a:solidFill>
                    <a:srgbClr val="000000"/>
                  </a:solidFill>
                  <a:latin typeface="Calibri"/>
                  <a:ea typeface="Calibri"/>
                  <a:cs typeface="Calibri"/>
                  <a:sym typeface="Calibri"/>
                </a:rPr>
                <a:t> class.</a:t>
              </a:r>
              <a:endParaRPr b="0" i="0" sz="1200" u="none" cap="none" strike="noStrike">
                <a:solidFill>
                  <a:srgbClr val="000000"/>
                </a:solidFill>
                <a:latin typeface="Calibri"/>
                <a:ea typeface="Calibri"/>
                <a:cs typeface="Calibri"/>
                <a:sym typeface="Calibri"/>
              </a:endParaRPr>
            </a:p>
          </p:txBody>
        </p:sp>
        <p:sp>
          <p:nvSpPr>
            <p:cNvPr id="116" name="Google Shape;116;p8"/>
            <p:cNvSpPr/>
            <p:nvPr/>
          </p:nvSpPr>
          <p:spPr>
            <a:xfrm rot="5400000">
              <a:off x="-70429" y="752304"/>
              <a:ext cx="827593" cy="794154"/>
            </a:xfrm>
            <a:prstGeom prst="chevron">
              <a:avLst>
                <a:gd fmla="val 50000" name="adj"/>
              </a:avLst>
            </a:prstGeom>
            <a:solidFill>
              <a:srgbClr val="A5F20C"/>
            </a:solidFill>
            <a:ln cap="flat" cmpd="sng" w="25400">
              <a:solidFill>
                <a:srgbClr val="A5F2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txBox="1"/>
            <p:nvPr/>
          </p:nvSpPr>
          <p:spPr>
            <a:xfrm>
              <a:off x="-53709" y="1132661"/>
              <a:ext cx="794154" cy="33439"/>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chemeClr val="lt1"/>
                </a:buClr>
                <a:buSzPts val="1200"/>
                <a:buFont typeface="Calibri"/>
                <a:buNone/>
              </a:pPr>
              <a:r>
                <a:rPr b="1" i="0" lang="en-US" sz="1200" u="none" cap="none" strike="noStrike">
                  <a:solidFill>
                    <a:schemeClr val="lt1"/>
                  </a:solidFill>
                  <a:latin typeface="Calibri"/>
                  <a:ea typeface="Calibri"/>
                  <a:cs typeface="Calibri"/>
                  <a:sym typeface="Calibri"/>
                </a:rPr>
                <a:t>String</a:t>
              </a:r>
              <a:endParaRPr b="0" i="0" sz="1200" u="none" cap="none" strike="noStrike">
                <a:solidFill>
                  <a:schemeClr val="lt1"/>
                </a:solidFill>
                <a:latin typeface="Calibri"/>
                <a:ea typeface="Calibri"/>
                <a:cs typeface="Calibri"/>
                <a:sym typeface="Calibri"/>
              </a:endParaRPr>
            </a:p>
          </p:txBody>
        </p:sp>
        <p:sp>
          <p:nvSpPr>
            <p:cNvPr id="118" name="Google Shape;118;p8"/>
            <p:cNvSpPr/>
            <p:nvPr/>
          </p:nvSpPr>
          <p:spPr>
            <a:xfrm rot="5400000">
              <a:off x="4151099" y="-2782489"/>
              <a:ext cx="537935" cy="7574084"/>
            </a:xfrm>
            <a:prstGeom prst="round2SameRect">
              <a:avLst>
                <a:gd fmla="val 16667" name="adj1"/>
                <a:gd fmla="val 0" name="adj2"/>
              </a:avLst>
            </a:prstGeom>
            <a:solidFill>
              <a:schemeClr val="lt1">
                <a:alpha val="89803"/>
              </a:schemeClr>
            </a:solidFill>
            <a:ln cap="flat" cmpd="sng" w="25400">
              <a:solidFill>
                <a:srgbClr val="A5F2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8"/>
            <p:cNvSpPr txBox="1"/>
            <p:nvPr/>
          </p:nvSpPr>
          <p:spPr>
            <a:xfrm>
              <a:off x="633025" y="761845"/>
              <a:ext cx="7547824" cy="485415"/>
            </a:xfrm>
            <a:prstGeom prst="rect">
              <a:avLst/>
            </a:prstGeom>
            <a:noFill/>
            <a:ln>
              <a:noFill/>
            </a:ln>
          </p:spPr>
          <p:txBody>
            <a:bodyPr anchorCtr="0" anchor="ctr" bIns="6975" lIns="78225" spcFirstLastPara="1" rIns="6975" wrap="square" tIns="6975">
              <a:noAutofit/>
            </a:bodyPr>
            <a:lstStyle/>
            <a:p>
              <a:pPr indent="-69850" lvl="1" marL="57150" marR="0" rtl="0" algn="l">
                <a:lnSpc>
                  <a:spcPct val="90000"/>
                </a:lnSpc>
                <a:spcBef>
                  <a:spcPts val="0"/>
                </a:spcBef>
                <a:spcAft>
                  <a:spcPts val="0"/>
                </a:spcAft>
                <a:buClr>
                  <a:srgbClr val="000000"/>
                </a:buClr>
                <a:buSzPts val="1100"/>
                <a:buFont typeface="Courier New"/>
                <a:buChar char="•"/>
              </a:pPr>
              <a:r>
                <a:rPr b="0" i="0" lang="en-US" sz="1100" u="none" cap="none" strike="noStrike">
                  <a:solidFill>
                    <a:srgbClr val="000000"/>
                  </a:solidFill>
                  <a:latin typeface="Courier New"/>
                  <a:ea typeface="Courier New"/>
                  <a:cs typeface="Courier New"/>
                  <a:sym typeface="Courier New"/>
                </a:rPr>
                <a:t>String</a:t>
              </a:r>
              <a:r>
                <a:rPr b="0" i="0" lang="en-US" sz="1100" u="none" cap="none" strike="noStrike">
                  <a:solidFill>
                    <a:srgbClr val="000000"/>
                  </a:solidFill>
                  <a:latin typeface="Arial"/>
                  <a:ea typeface="Arial"/>
                  <a:cs typeface="Arial"/>
                  <a:sym typeface="Arial"/>
                </a:rPr>
                <a:t> </a:t>
              </a:r>
              <a:r>
                <a:rPr b="0" i="0" lang="en-US" sz="1200" u="none" cap="none" strike="noStrike">
                  <a:solidFill>
                    <a:srgbClr val="000000"/>
                  </a:solidFill>
                  <a:latin typeface="Calibri"/>
                  <a:ea typeface="Calibri"/>
                  <a:cs typeface="Calibri"/>
                  <a:sym typeface="Calibri"/>
                </a:rPr>
                <a:t>is a built-in reference type that signifies Unicode character string values. It allows you to assign and manipulate string values. Once strings are created, they cannot be modified.</a:t>
              </a:r>
              <a:endParaRPr b="0" i="0" sz="1100" u="none" cap="none" strike="noStrike">
                <a:solidFill>
                  <a:srgbClr val="000000"/>
                </a:solidFill>
                <a:latin typeface="Calibri"/>
                <a:ea typeface="Calibri"/>
                <a:cs typeface="Calibri"/>
                <a:sym typeface="Calibri"/>
              </a:endParaRPr>
            </a:p>
          </p:txBody>
        </p:sp>
        <p:sp>
          <p:nvSpPr>
            <p:cNvPr id="120" name="Google Shape;120;p8"/>
            <p:cNvSpPr/>
            <p:nvPr/>
          </p:nvSpPr>
          <p:spPr>
            <a:xfrm rot="5400000">
              <a:off x="-70429" y="1612954"/>
              <a:ext cx="827593" cy="794154"/>
            </a:xfrm>
            <a:prstGeom prst="chevron">
              <a:avLst>
                <a:gd fmla="val 50000" name="adj"/>
              </a:avLst>
            </a:prstGeom>
            <a:solidFill>
              <a:srgbClr val="2DE71A"/>
            </a:solidFill>
            <a:ln cap="flat" cmpd="sng" w="25400">
              <a:solidFill>
                <a:srgbClr val="2DE7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txBox="1"/>
            <p:nvPr/>
          </p:nvSpPr>
          <p:spPr>
            <a:xfrm>
              <a:off x="-53709" y="1993311"/>
              <a:ext cx="794154" cy="33439"/>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chemeClr val="lt1"/>
                </a:buClr>
                <a:buSzPts val="1200"/>
                <a:buFont typeface="Calibri"/>
                <a:buNone/>
              </a:pPr>
              <a:r>
                <a:rPr b="1" i="0" lang="en-US" sz="1200" u="none" cap="none" strike="noStrike">
                  <a:solidFill>
                    <a:schemeClr val="lt1"/>
                  </a:solidFill>
                  <a:latin typeface="Calibri"/>
                  <a:ea typeface="Calibri"/>
                  <a:cs typeface="Calibri"/>
                  <a:sym typeface="Calibri"/>
                </a:rPr>
                <a:t>Class</a:t>
              </a:r>
              <a:endParaRPr b="0" i="0" sz="1200" u="none" cap="none" strike="noStrike">
                <a:solidFill>
                  <a:schemeClr val="lt1"/>
                </a:solidFill>
                <a:latin typeface="Calibri"/>
                <a:ea typeface="Calibri"/>
                <a:cs typeface="Calibri"/>
                <a:sym typeface="Calibri"/>
              </a:endParaRPr>
            </a:p>
          </p:txBody>
        </p:sp>
        <p:sp>
          <p:nvSpPr>
            <p:cNvPr id="122" name="Google Shape;122;p8"/>
            <p:cNvSpPr/>
            <p:nvPr/>
          </p:nvSpPr>
          <p:spPr>
            <a:xfrm rot="5400000">
              <a:off x="4022142" y="-1921839"/>
              <a:ext cx="795848" cy="7574084"/>
            </a:xfrm>
            <a:prstGeom prst="round2SameRect">
              <a:avLst>
                <a:gd fmla="val 16667" name="adj1"/>
                <a:gd fmla="val 0" name="adj2"/>
              </a:avLst>
            </a:prstGeom>
            <a:solidFill>
              <a:schemeClr val="lt1">
                <a:alpha val="89803"/>
              </a:schemeClr>
            </a:solidFill>
            <a:ln cap="flat" cmpd="sng" w="25400">
              <a:solidFill>
                <a:srgbClr val="2DE7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txBox="1"/>
            <p:nvPr/>
          </p:nvSpPr>
          <p:spPr>
            <a:xfrm>
              <a:off x="633024" y="1506129"/>
              <a:ext cx="7535234" cy="718148"/>
            </a:xfrm>
            <a:prstGeom prst="rect">
              <a:avLst/>
            </a:prstGeom>
            <a:noFill/>
            <a:ln>
              <a:noFill/>
            </a:ln>
          </p:spPr>
          <p:txBody>
            <a:bodyPr anchorCtr="0" anchor="ctr" bIns="7600" lIns="85325" spcFirstLastPara="1" rIns="7600" wrap="square" tIns="7600">
              <a:noAutofit/>
            </a:bodyPr>
            <a:lstStyle/>
            <a:p>
              <a:pPr indent="-114300" lvl="1" marL="114300" marR="0" rtl="0" algn="l">
                <a:lnSpc>
                  <a:spcPct val="90000"/>
                </a:lnSpc>
                <a:spcBef>
                  <a:spcPts val="0"/>
                </a:spcBef>
                <a:spcAft>
                  <a:spcPts val="0"/>
                </a:spcAft>
                <a:buClr>
                  <a:srgbClr val="000000"/>
                </a:buClr>
                <a:buSzPts val="1200"/>
                <a:buFont typeface="Calibri"/>
                <a:buChar char="•"/>
              </a:pPr>
              <a:r>
                <a:rPr b="0" i="0" lang="en-US" sz="1200" u="none" cap="none" strike="noStrike">
                  <a:solidFill>
                    <a:srgbClr val="000000"/>
                  </a:solidFill>
                  <a:latin typeface="Calibri"/>
                  <a:ea typeface="Calibri"/>
                  <a:cs typeface="Calibri"/>
                  <a:sym typeface="Calibri"/>
                </a:rPr>
                <a:t>A class is a user-defined structure that contains variables and methods. For example, the </a:t>
              </a:r>
              <a:r>
                <a:rPr b="1" i="0" lang="en-US" sz="1100" u="none" cap="none" strike="noStrike">
                  <a:solidFill>
                    <a:srgbClr val="000000"/>
                  </a:solidFill>
                  <a:latin typeface="Courier New"/>
                  <a:ea typeface="Courier New"/>
                  <a:cs typeface="Courier New"/>
                  <a:sym typeface="Courier New"/>
                </a:rPr>
                <a:t>Employee</a:t>
              </a:r>
              <a:r>
                <a:rPr b="1" i="0" lang="en-US" sz="1100" u="none" cap="none" strike="noStrike">
                  <a:solidFill>
                    <a:srgbClr val="000000"/>
                  </a:solidFill>
                  <a:latin typeface="Arial"/>
                  <a:ea typeface="Arial"/>
                  <a:cs typeface="Arial"/>
                  <a:sym typeface="Arial"/>
                </a:rPr>
                <a:t> </a:t>
              </a:r>
              <a:r>
                <a:rPr b="0" i="0" lang="en-US" sz="1200" u="none" cap="none" strike="noStrike">
                  <a:solidFill>
                    <a:srgbClr val="000000"/>
                  </a:solidFill>
                  <a:latin typeface="Calibri"/>
                  <a:ea typeface="Calibri"/>
                  <a:cs typeface="Calibri"/>
                  <a:sym typeface="Calibri"/>
                </a:rPr>
                <a:t>class can be a user-defined structure that can contain variables such as </a:t>
              </a:r>
              <a:r>
                <a:rPr b="1" i="0" lang="en-US" sz="1100" u="none" cap="none" strike="noStrike">
                  <a:solidFill>
                    <a:srgbClr val="000000"/>
                  </a:solidFill>
                  <a:latin typeface="Courier New"/>
                  <a:ea typeface="Courier New"/>
                  <a:cs typeface="Courier New"/>
                  <a:sym typeface="Courier New"/>
                </a:rPr>
                <a:t>empSalary</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Courier New"/>
                  <a:ea typeface="Courier New"/>
                  <a:cs typeface="Courier New"/>
                  <a:sym typeface="Courier New"/>
                </a:rPr>
                <a:t>empName</a:t>
              </a:r>
              <a:r>
                <a:rPr b="0" i="0" lang="en-US" sz="1100" u="none" cap="none" strike="noStrike">
                  <a:solidFill>
                    <a:srgbClr val="000000"/>
                  </a:solidFill>
                  <a:latin typeface="Arial"/>
                  <a:ea typeface="Arial"/>
                  <a:cs typeface="Arial"/>
                  <a:sym typeface="Arial"/>
                </a:rPr>
                <a:t>, </a:t>
              </a:r>
              <a:r>
                <a:rPr b="0" i="0" lang="en-US" sz="1200" u="none" cap="none" strike="noStrike">
                  <a:solidFill>
                    <a:srgbClr val="000000"/>
                  </a:solidFill>
                  <a:latin typeface="Calibri"/>
                  <a:ea typeface="Calibri"/>
                  <a:cs typeface="Calibri"/>
                  <a:sym typeface="Calibri"/>
                </a:rPr>
                <a:t>and</a:t>
              </a:r>
              <a:r>
                <a:rPr b="0" i="0" lang="en-US" sz="1200" u="none" cap="none" strike="noStrike">
                  <a:solidFill>
                    <a:srgbClr val="000000"/>
                  </a:solidFill>
                  <a:latin typeface="Arial"/>
                  <a:ea typeface="Arial"/>
                  <a:cs typeface="Arial"/>
                  <a:sym typeface="Arial"/>
                </a:rPr>
                <a:t> </a:t>
              </a:r>
              <a:r>
                <a:rPr b="1" i="0" lang="en-US" sz="1100" u="none" cap="none" strike="noStrike">
                  <a:solidFill>
                    <a:srgbClr val="000000"/>
                  </a:solidFill>
                  <a:latin typeface="Courier New"/>
                  <a:ea typeface="Courier New"/>
                  <a:cs typeface="Courier New"/>
                  <a:sym typeface="Courier New"/>
                </a:rPr>
                <a:t>empAddress</a:t>
              </a:r>
              <a:r>
                <a:rPr b="0" i="0" lang="en-US" sz="1200" u="none" cap="none" strike="noStrike">
                  <a:solidFill>
                    <a:srgbClr val="000000"/>
                  </a:solidFill>
                  <a:latin typeface="Calibri"/>
                  <a:ea typeface="Calibri"/>
                  <a:cs typeface="Calibri"/>
                  <a:sym typeface="Calibri"/>
                </a:rPr>
                <a:t>. It can also contain methods such as</a:t>
              </a:r>
              <a:r>
                <a:rPr b="0" i="0" lang="en-US" sz="1100" u="none" cap="none" strike="noStrike">
                  <a:solidFill>
                    <a:srgbClr val="000000"/>
                  </a:solidFill>
                  <a:latin typeface="Arial"/>
                  <a:ea typeface="Arial"/>
                  <a:cs typeface="Arial"/>
                  <a:sym typeface="Arial"/>
                </a:rPr>
                <a:t> </a:t>
              </a:r>
              <a:r>
                <a:rPr b="1" i="0" lang="en-US" sz="1100" u="none" cap="none" strike="noStrike">
                  <a:solidFill>
                    <a:srgbClr val="000000"/>
                  </a:solidFill>
                  <a:latin typeface="Courier New"/>
                  <a:ea typeface="Courier New"/>
                  <a:cs typeface="Courier New"/>
                  <a:sym typeface="Courier New"/>
                </a:rPr>
                <a:t>CalculateSalary()</a:t>
              </a:r>
              <a:r>
                <a:rPr b="0" i="0" lang="en-US" sz="1100" u="none" cap="none" strike="noStrike">
                  <a:solidFill>
                    <a:srgbClr val="000000"/>
                  </a:solidFill>
                  <a:latin typeface="Arial"/>
                  <a:ea typeface="Arial"/>
                  <a:cs typeface="Arial"/>
                  <a:sym typeface="Arial"/>
                </a:rPr>
                <a:t>, </a:t>
              </a:r>
              <a:r>
                <a:rPr b="0" i="0" lang="en-US" sz="1200" u="none" cap="none" strike="noStrike">
                  <a:solidFill>
                    <a:srgbClr val="000000"/>
                  </a:solidFill>
                  <a:latin typeface="Calibri"/>
                  <a:ea typeface="Calibri"/>
                  <a:cs typeface="Calibri"/>
                  <a:sym typeface="Calibri"/>
                </a:rPr>
                <a:t>which returns the net salary of an employee.</a:t>
              </a:r>
              <a:endParaRPr b="0" i="0" sz="1200" u="none" cap="none" strike="noStrike">
                <a:solidFill>
                  <a:srgbClr val="000000"/>
                </a:solidFill>
                <a:latin typeface="Calibri"/>
                <a:ea typeface="Calibri"/>
                <a:cs typeface="Calibri"/>
                <a:sym typeface="Calibri"/>
              </a:endParaRPr>
            </a:p>
          </p:txBody>
        </p:sp>
        <p:sp>
          <p:nvSpPr>
            <p:cNvPr id="124" name="Google Shape;124;p8"/>
            <p:cNvSpPr/>
            <p:nvPr/>
          </p:nvSpPr>
          <p:spPr>
            <a:xfrm rot="5400000">
              <a:off x="-70429" y="2344647"/>
              <a:ext cx="827593" cy="794154"/>
            </a:xfrm>
            <a:prstGeom prst="chevron">
              <a:avLst>
                <a:gd fmla="val 50000" name="adj"/>
              </a:avLst>
            </a:prstGeom>
            <a:solidFill>
              <a:srgbClr val="27DB7E"/>
            </a:solidFill>
            <a:ln cap="flat" cmpd="sng" w="25400">
              <a:solidFill>
                <a:srgbClr val="27DB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
            <p:cNvSpPr txBox="1"/>
            <p:nvPr/>
          </p:nvSpPr>
          <p:spPr>
            <a:xfrm>
              <a:off x="-53709" y="2725004"/>
              <a:ext cx="794154" cy="33439"/>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chemeClr val="lt1"/>
                </a:buClr>
                <a:buSzPts val="1200"/>
                <a:buFont typeface="Calibri"/>
                <a:buNone/>
              </a:pPr>
              <a:r>
                <a:rPr b="1" i="0" lang="en-US" sz="1200" u="none" cap="none" strike="noStrike">
                  <a:solidFill>
                    <a:schemeClr val="lt1"/>
                  </a:solidFill>
                  <a:latin typeface="Calibri"/>
                  <a:ea typeface="Calibri"/>
                  <a:cs typeface="Calibri"/>
                  <a:sym typeface="Calibri"/>
                </a:rPr>
                <a:t>Delegate</a:t>
              </a:r>
              <a:endParaRPr b="0" i="0" sz="1200" u="none" cap="none" strike="noStrike">
                <a:solidFill>
                  <a:schemeClr val="lt1"/>
                </a:solidFill>
                <a:latin typeface="Calibri"/>
                <a:ea typeface="Calibri"/>
                <a:cs typeface="Calibri"/>
                <a:sym typeface="Calibri"/>
              </a:endParaRPr>
            </a:p>
          </p:txBody>
        </p:sp>
        <p:sp>
          <p:nvSpPr>
            <p:cNvPr id="126" name="Google Shape;126;p8"/>
            <p:cNvSpPr/>
            <p:nvPr/>
          </p:nvSpPr>
          <p:spPr>
            <a:xfrm rot="5400000">
              <a:off x="4151099" y="-1190146"/>
              <a:ext cx="537935" cy="7574084"/>
            </a:xfrm>
            <a:prstGeom prst="round2SameRect">
              <a:avLst>
                <a:gd fmla="val 16667" name="adj1"/>
                <a:gd fmla="val 0" name="adj2"/>
              </a:avLst>
            </a:prstGeom>
            <a:solidFill>
              <a:schemeClr val="lt1">
                <a:alpha val="89803"/>
              </a:schemeClr>
            </a:solidFill>
            <a:ln cap="flat" cmpd="sng" w="25400">
              <a:solidFill>
                <a:srgbClr val="27DB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txBox="1"/>
            <p:nvPr/>
          </p:nvSpPr>
          <p:spPr>
            <a:xfrm>
              <a:off x="633025" y="2354188"/>
              <a:ext cx="7547824" cy="485415"/>
            </a:xfrm>
            <a:prstGeom prst="rect">
              <a:avLst/>
            </a:prstGeom>
            <a:noFill/>
            <a:ln>
              <a:noFill/>
            </a:ln>
          </p:spPr>
          <p:txBody>
            <a:bodyPr anchorCtr="0" anchor="ctr" bIns="7600" lIns="85325" spcFirstLastPara="1" rIns="7600" wrap="square" tIns="7600">
              <a:noAutofit/>
            </a:bodyPr>
            <a:lstStyle/>
            <a:p>
              <a:pPr indent="-114300" lvl="1" marL="114300" marR="0" rtl="0" algn="l">
                <a:lnSpc>
                  <a:spcPct val="90000"/>
                </a:lnSpc>
                <a:spcBef>
                  <a:spcPts val="0"/>
                </a:spcBef>
                <a:spcAft>
                  <a:spcPts val="0"/>
                </a:spcAft>
                <a:buClr>
                  <a:srgbClr val="000000"/>
                </a:buClr>
                <a:buSzPts val="1200"/>
                <a:buFont typeface="Calibri"/>
                <a:buChar char="•"/>
              </a:pPr>
              <a:r>
                <a:rPr b="0" i="0" lang="en-US" sz="1200" u="none" cap="none" strike="noStrike">
                  <a:solidFill>
                    <a:srgbClr val="000000"/>
                  </a:solidFill>
                  <a:latin typeface="Calibri"/>
                  <a:ea typeface="Calibri"/>
                  <a:cs typeface="Calibri"/>
                  <a:sym typeface="Calibri"/>
                </a:rPr>
                <a:t>A delegate is a user-defined reference type that stores the reference of one or more methods.</a:t>
              </a:r>
              <a:endParaRPr b="0" i="0" sz="1200" u="none" cap="none" strike="noStrike">
                <a:solidFill>
                  <a:srgbClr val="000000"/>
                </a:solidFill>
                <a:latin typeface="Calibri"/>
                <a:ea typeface="Calibri"/>
                <a:cs typeface="Calibri"/>
                <a:sym typeface="Calibri"/>
              </a:endParaRPr>
            </a:p>
          </p:txBody>
        </p:sp>
        <p:sp>
          <p:nvSpPr>
            <p:cNvPr id="128" name="Google Shape;128;p8"/>
            <p:cNvSpPr/>
            <p:nvPr/>
          </p:nvSpPr>
          <p:spPr>
            <a:xfrm rot="5400000">
              <a:off x="-70429" y="3076341"/>
              <a:ext cx="827593" cy="794154"/>
            </a:xfrm>
            <a:prstGeom prst="chevron">
              <a:avLst>
                <a:gd fmla="val 50000" name="adj"/>
              </a:avLst>
            </a:prstGeom>
            <a:solidFill>
              <a:srgbClr val="35C5CF"/>
            </a:solidFill>
            <a:ln cap="flat" cmpd="sng" w="25400">
              <a:solidFill>
                <a:srgbClr val="35C5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txBox="1"/>
            <p:nvPr/>
          </p:nvSpPr>
          <p:spPr>
            <a:xfrm>
              <a:off x="-53709" y="3456698"/>
              <a:ext cx="794154" cy="33439"/>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chemeClr val="lt1"/>
                </a:buClr>
                <a:buSzPts val="1200"/>
                <a:buFont typeface="Calibri"/>
                <a:buNone/>
              </a:pPr>
              <a:r>
                <a:rPr b="1" i="0" lang="en-US" sz="1200" u="none" cap="none" strike="noStrike">
                  <a:solidFill>
                    <a:schemeClr val="lt1"/>
                  </a:solidFill>
                  <a:latin typeface="Calibri"/>
                  <a:ea typeface="Calibri"/>
                  <a:cs typeface="Calibri"/>
                  <a:sym typeface="Calibri"/>
                </a:rPr>
                <a:t>Interface</a:t>
              </a:r>
              <a:endParaRPr b="0" i="0" sz="1200" u="none" cap="none" strike="noStrike">
                <a:solidFill>
                  <a:schemeClr val="lt1"/>
                </a:solidFill>
                <a:latin typeface="Calibri"/>
                <a:ea typeface="Calibri"/>
                <a:cs typeface="Calibri"/>
                <a:sym typeface="Calibri"/>
              </a:endParaRPr>
            </a:p>
          </p:txBody>
        </p:sp>
        <p:sp>
          <p:nvSpPr>
            <p:cNvPr id="130" name="Google Shape;130;p8"/>
            <p:cNvSpPr/>
            <p:nvPr/>
          </p:nvSpPr>
          <p:spPr>
            <a:xfrm rot="5400000">
              <a:off x="4151099" y="-458452"/>
              <a:ext cx="537935" cy="7574084"/>
            </a:xfrm>
            <a:prstGeom prst="round2SameRect">
              <a:avLst>
                <a:gd fmla="val 16667" name="adj1"/>
                <a:gd fmla="val 0" name="adj2"/>
              </a:avLst>
            </a:prstGeom>
            <a:solidFill>
              <a:schemeClr val="lt1">
                <a:alpha val="89803"/>
              </a:schemeClr>
            </a:solidFill>
            <a:ln cap="flat" cmpd="sng" w="25400">
              <a:solidFill>
                <a:srgbClr val="35C5C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txBox="1"/>
            <p:nvPr/>
          </p:nvSpPr>
          <p:spPr>
            <a:xfrm>
              <a:off x="633025" y="3085882"/>
              <a:ext cx="7547824" cy="485415"/>
            </a:xfrm>
            <a:prstGeom prst="rect">
              <a:avLst/>
            </a:prstGeom>
            <a:noFill/>
            <a:ln>
              <a:noFill/>
            </a:ln>
          </p:spPr>
          <p:txBody>
            <a:bodyPr anchorCtr="0" anchor="ctr" bIns="7600" lIns="85325" spcFirstLastPara="1" rIns="7600" wrap="square" tIns="7600">
              <a:noAutofit/>
            </a:bodyPr>
            <a:lstStyle/>
            <a:p>
              <a:pPr indent="-114300" lvl="1" marL="114300" marR="0" rtl="0" algn="l">
                <a:lnSpc>
                  <a:spcPct val="90000"/>
                </a:lnSpc>
                <a:spcBef>
                  <a:spcPts val="0"/>
                </a:spcBef>
                <a:spcAft>
                  <a:spcPts val="0"/>
                </a:spcAft>
                <a:buClr>
                  <a:srgbClr val="000000"/>
                </a:buClr>
                <a:buSzPts val="1200"/>
                <a:buFont typeface="Calibri"/>
                <a:buChar char="•"/>
              </a:pPr>
              <a:r>
                <a:rPr b="0" i="0" lang="en-US" sz="1200" u="none" cap="none" strike="noStrike">
                  <a:solidFill>
                    <a:srgbClr val="000000"/>
                  </a:solidFill>
                  <a:latin typeface="Calibri"/>
                  <a:ea typeface="Calibri"/>
                  <a:cs typeface="Calibri"/>
                  <a:sym typeface="Calibri"/>
                </a:rPr>
                <a:t>An interface is a user-defined structure that groups related functionalities which may belong to any class or struct.</a:t>
              </a:r>
              <a:endParaRPr b="0" i="0" sz="1200" u="none" cap="none" strike="noStrike">
                <a:solidFill>
                  <a:srgbClr val="000000"/>
                </a:solidFill>
                <a:latin typeface="Calibri"/>
                <a:ea typeface="Calibri"/>
                <a:cs typeface="Calibri"/>
                <a:sym typeface="Calibri"/>
              </a:endParaRPr>
            </a:p>
          </p:txBody>
        </p:sp>
        <p:sp>
          <p:nvSpPr>
            <p:cNvPr id="132" name="Google Shape;132;p8"/>
            <p:cNvSpPr/>
            <p:nvPr/>
          </p:nvSpPr>
          <p:spPr>
            <a:xfrm rot="5400000">
              <a:off x="-70429" y="3808034"/>
              <a:ext cx="827593" cy="794154"/>
            </a:xfrm>
            <a:prstGeom prst="chevron">
              <a:avLst>
                <a:gd fmla="val 50000" name="adj"/>
              </a:avLst>
            </a:prstGeom>
            <a:solidFill>
              <a:srgbClr val="4371C3"/>
            </a:solidFill>
            <a:ln cap="flat" cmpd="sng" w="25400">
              <a:solidFill>
                <a:srgbClr val="4371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txBox="1"/>
            <p:nvPr/>
          </p:nvSpPr>
          <p:spPr>
            <a:xfrm>
              <a:off x="-53709" y="4188391"/>
              <a:ext cx="794154" cy="33439"/>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chemeClr val="lt1"/>
                </a:buClr>
                <a:buSzPts val="1200"/>
                <a:buFont typeface="Calibri"/>
                <a:buNone/>
              </a:pPr>
              <a:r>
                <a:rPr b="1" i="0" lang="en-US" sz="1200" u="none" cap="none" strike="noStrike">
                  <a:solidFill>
                    <a:schemeClr val="lt1"/>
                  </a:solidFill>
                  <a:latin typeface="Calibri"/>
                  <a:ea typeface="Calibri"/>
                  <a:cs typeface="Calibri"/>
                  <a:sym typeface="Calibri"/>
                </a:rPr>
                <a:t>Array</a:t>
              </a:r>
              <a:endParaRPr b="0" i="0" sz="1200" u="none" cap="none" strike="noStrike">
                <a:solidFill>
                  <a:schemeClr val="lt1"/>
                </a:solidFill>
                <a:latin typeface="Calibri"/>
                <a:ea typeface="Calibri"/>
                <a:cs typeface="Calibri"/>
                <a:sym typeface="Calibri"/>
              </a:endParaRPr>
            </a:p>
          </p:txBody>
        </p:sp>
        <p:sp>
          <p:nvSpPr>
            <p:cNvPr id="134" name="Google Shape;134;p8"/>
            <p:cNvSpPr/>
            <p:nvPr/>
          </p:nvSpPr>
          <p:spPr>
            <a:xfrm rot="5400000">
              <a:off x="4151099" y="273240"/>
              <a:ext cx="537935" cy="7574084"/>
            </a:xfrm>
            <a:prstGeom prst="round2SameRect">
              <a:avLst>
                <a:gd fmla="val 16667" name="adj1"/>
                <a:gd fmla="val 0" name="adj2"/>
              </a:avLst>
            </a:prstGeom>
            <a:solidFill>
              <a:schemeClr val="lt1">
                <a:alpha val="89803"/>
              </a:schemeClr>
            </a:solidFill>
            <a:ln cap="flat" cmpd="sng" w="25400">
              <a:solidFill>
                <a:srgbClr val="4371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txBox="1"/>
            <p:nvPr/>
          </p:nvSpPr>
          <p:spPr>
            <a:xfrm>
              <a:off x="633025" y="3817574"/>
              <a:ext cx="7547824" cy="485415"/>
            </a:xfrm>
            <a:prstGeom prst="rect">
              <a:avLst/>
            </a:prstGeom>
            <a:noFill/>
            <a:ln>
              <a:noFill/>
            </a:ln>
          </p:spPr>
          <p:txBody>
            <a:bodyPr anchorCtr="0" anchor="ctr" bIns="7600" lIns="85325" spcFirstLastPara="1" rIns="7600" wrap="square" tIns="7600">
              <a:noAutofit/>
            </a:bodyPr>
            <a:lstStyle/>
            <a:p>
              <a:pPr indent="-114300" lvl="1" marL="114300" marR="0" rtl="0" algn="l">
                <a:lnSpc>
                  <a:spcPct val="90000"/>
                </a:lnSpc>
                <a:spcBef>
                  <a:spcPts val="0"/>
                </a:spcBef>
                <a:spcAft>
                  <a:spcPts val="0"/>
                </a:spcAft>
                <a:buClr>
                  <a:srgbClr val="000000"/>
                </a:buClr>
                <a:buSzPts val="1200"/>
                <a:buFont typeface="Calibri"/>
                <a:buChar char="•"/>
              </a:pPr>
              <a:r>
                <a:rPr b="0" i="0" lang="en-US" sz="1200" u="none" cap="none" strike="noStrike">
                  <a:solidFill>
                    <a:srgbClr val="000000"/>
                  </a:solidFill>
                  <a:latin typeface="Calibri"/>
                  <a:ea typeface="Calibri"/>
                  <a:cs typeface="Calibri"/>
                  <a:sym typeface="Calibri"/>
                </a:rPr>
                <a:t>An array is a user-defined data structure that contains values of the same data type, such as marks of students.</a:t>
              </a:r>
              <a:endParaRPr b="0" i="0" sz="1200" u="none" cap="none" strike="noStrike">
                <a:solidFill>
                  <a:srgbClr val="000000"/>
                </a:solidFill>
                <a:latin typeface="Calibri"/>
                <a:ea typeface="Calibri"/>
                <a:cs typeface="Calibri"/>
                <a:sym typeface="Calibri"/>
              </a:endParaRPr>
            </a:p>
          </p:txBody>
        </p:sp>
      </p:grpSp>
      <p:sp>
        <p:nvSpPr>
          <p:cNvPr id="136" name="Google Shape;136;p8"/>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9"/>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Rules </a:t>
            </a:r>
            <a:r>
              <a:rPr lang="en-US" sz="3600">
                <a:latin typeface="Arial"/>
                <a:ea typeface="Arial"/>
                <a:cs typeface="Arial"/>
                <a:sym typeface="Arial"/>
              </a:rPr>
              <a:t> </a:t>
            </a:r>
            <a:endParaRPr sz="3600">
              <a:latin typeface="Arial"/>
              <a:ea typeface="Arial"/>
              <a:cs typeface="Arial"/>
              <a:sym typeface="Arial"/>
            </a:endParaRPr>
          </a:p>
        </p:txBody>
      </p:sp>
      <p:sp>
        <p:nvSpPr>
          <p:cNvPr id="143" name="Google Shape;143;p9"/>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14300" lvl="0" marL="228600" marR="0" rtl="0" algn="l">
              <a:lnSpc>
                <a:spcPct val="90000"/>
              </a:lnSpc>
              <a:spcBef>
                <a:spcPts val="0"/>
              </a:spcBef>
              <a:spcAft>
                <a:spcPts val="0"/>
              </a:spcAft>
              <a:buClr>
                <a:schemeClr val="dk1"/>
              </a:buClr>
              <a:buSzPts val="1800"/>
              <a:buFont typeface="Noto Sans Symbols"/>
              <a:buChar char="⮚"/>
            </a:pPr>
            <a:r>
              <a:rPr lang="en-US" sz="1800">
                <a:latin typeface="Calibri"/>
                <a:ea typeface="Calibri"/>
                <a:cs typeface="Calibri"/>
                <a:sym typeface="Calibri"/>
              </a:rPr>
              <a:t>A variable needs to be declared before it can be referenced by following certain rules as follows:</a:t>
            </a:r>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114300" lvl="0" marL="228600" marR="0" rtl="0" algn="l">
              <a:lnSpc>
                <a:spcPct val="90000"/>
              </a:lnSpc>
              <a:spcBef>
                <a:spcPts val="1000"/>
              </a:spcBef>
              <a:spcAft>
                <a:spcPts val="0"/>
              </a:spcAft>
              <a:buClr>
                <a:schemeClr val="dk1"/>
              </a:buClr>
              <a:buSzPts val="1800"/>
              <a:buFont typeface="Noto Sans Symbols"/>
              <a:buChar char="⮚"/>
            </a:pPr>
            <a:r>
              <a:rPr lang="en-US" sz="1800">
                <a:latin typeface="Calibri"/>
                <a:ea typeface="Calibri"/>
                <a:cs typeface="Calibri"/>
                <a:sym typeface="Calibri"/>
              </a:rPr>
              <a:t>It is always advisable to give meaningful names to variables such that the name gives an idea about the content that is stored in the variable</a:t>
            </a:r>
            <a:r>
              <a:rPr lang="en-US" sz="1400">
                <a:latin typeface="Calibri"/>
                <a:ea typeface="Calibri"/>
                <a:cs typeface="Calibri"/>
                <a:sym typeface="Calibri"/>
              </a:rPr>
              <a:t>.</a:t>
            </a:r>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50800" lvl="0" marL="228600" rtl="0" algn="l">
              <a:lnSpc>
                <a:spcPct val="90000"/>
              </a:lnSpc>
              <a:spcBef>
                <a:spcPts val="1000"/>
              </a:spcBef>
              <a:spcAft>
                <a:spcPts val="0"/>
              </a:spcAft>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p:txBody>
      </p:sp>
      <p:sp>
        <p:nvSpPr>
          <p:cNvPr id="144" name="Google Shape;144;p9"/>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grpSp>
        <p:nvGrpSpPr>
          <p:cNvPr id="145" name="Google Shape;145;p9"/>
          <p:cNvGrpSpPr/>
          <p:nvPr/>
        </p:nvGrpSpPr>
        <p:grpSpPr>
          <a:xfrm>
            <a:off x="3048000" y="1411726"/>
            <a:ext cx="6096000" cy="3983747"/>
            <a:chOff x="0" y="40126"/>
            <a:chExt cx="6096000" cy="3983747"/>
          </a:xfrm>
        </p:grpSpPr>
        <p:sp>
          <p:nvSpPr>
            <p:cNvPr id="146" name="Google Shape;146;p9"/>
            <p:cNvSpPr/>
            <p:nvPr/>
          </p:nvSpPr>
          <p:spPr>
            <a:xfrm>
              <a:off x="0" y="660903"/>
              <a:ext cx="6096000" cy="277200"/>
            </a:xfrm>
            <a:prstGeom prst="rect">
              <a:avLst/>
            </a:prstGeom>
            <a:solidFill>
              <a:schemeClr val="lt1">
                <a:alpha val="89803"/>
              </a:schemeClr>
            </a:solidFill>
            <a:ln cap="flat" cmpd="sng" w="25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9"/>
            <p:cNvSpPr/>
            <p:nvPr/>
          </p:nvSpPr>
          <p:spPr>
            <a:xfrm>
              <a:off x="304502" y="40126"/>
              <a:ext cx="4263032" cy="783136"/>
            </a:xfrm>
            <a:prstGeom prst="roundRect">
              <a:avLst>
                <a:gd fmla="val 16667" name="adj"/>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9"/>
            <p:cNvSpPr txBox="1"/>
            <p:nvPr/>
          </p:nvSpPr>
          <p:spPr>
            <a:xfrm>
              <a:off x="342732" y="78356"/>
              <a:ext cx="4186572" cy="706676"/>
            </a:xfrm>
            <a:prstGeom prst="rect">
              <a:avLst/>
            </a:prstGeom>
            <a:noFill/>
            <a:ln>
              <a:noFill/>
            </a:ln>
          </p:spPr>
          <p:txBody>
            <a:bodyPr anchorCtr="0" anchor="ctr" bIns="0" lIns="161275" spcFirstLastPara="1" rIns="161275" wrap="square" tIns="0">
              <a:noAutofit/>
            </a:bodyPr>
            <a:lstStyle/>
            <a:p>
              <a:pPr indent="0" lvl="0" marL="0" marR="0" rtl="0" algn="l">
                <a:lnSpc>
                  <a:spcPct val="90000"/>
                </a:lnSpc>
                <a:spcBef>
                  <a:spcPts val="0"/>
                </a:spcBef>
                <a:spcAft>
                  <a:spcPts val="0"/>
                </a:spcAft>
                <a:buClr>
                  <a:schemeClr val="lt1"/>
                </a:buClr>
                <a:buSzPts val="1200"/>
                <a:buFont typeface="Calibri"/>
                <a:buNone/>
              </a:pPr>
              <a:r>
                <a:rPr b="0" i="0" lang="en-US" sz="1200" u="none" cap="none" strike="noStrike">
                  <a:solidFill>
                    <a:schemeClr val="lt1"/>
                  </a:solidFill>
                  <a:latin typeface="Calibri"/>
                  <a:ea typeface="Calibri"/>
                  <a:cs typeface="Calibri"/>
                  <a:sym typeface="Calibri"/>
                </a:rPr>
                <a:t>A variable name can begin with an uppercase or a lowercase letter. The name can contain letters, digits, and the underscore character (_).</a:t>
              </a:r>
              <a:endParaRPr b="0" i="0" sz="1200" u="none" cap="none" strike="noStrike">
                <a:solidFill>
                  <a:schemeClr val="lt1"/>
                </a:solidFill>
                <a:latin typeface="Calibri"/>
                <a:ea typeface="Calibri"/>
                <a:cs typeface="Calibri"/>
                <a:sym typeface="Calibri"/>
              </a:endParaRPr>
            </a:p>
          </p:txBody>
        </p:sp>
        <p:sp>
          <p:nvSpPr>
            <p:cNvPr id="149" name="Google Shape;149;p9"/>
            <p:cNvSpPr/>
            <p:nvPr/>
          </p:nvSpPr>
          <p:spPr>
            <a:xfrm>
              <a:off x="0" y="1637701"/>
              <a:ext cx="6096000" cy="277200"/>
            </a:xfrm>
            <a:prstGeom prst="rect">
              <a:avLst/>
            </a:prstGeom>
            <a:solidFill>
              <a:schemeClr val="lt1">
                <a:alpha val="89803"/>
              </a:schemeClr>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9"/>
            <p:cNvSpPr/>
            <p:nvPr/>
          </p:nvSpPr>
          <p:spPr>
            <a:xfrm>
              <a:off x="304502" y="997503"/>
              <a:ext cx="4263032" cy="802558"/>
            </a:xfrm>
            <a:prstGeom prst="roundRect">
              <a:avLst>
                <a:gd fmla="val 16667" name="adj"/>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
            <p:cNvSpPr txBox="1"/>
            <p:nvPr/>
          </p:nvSpPr>
          <p:spPr>
            <a:xfrm>
              <a:off x="343680" y="1036681"/>
              <a:ext cx="4184676" cy="724202"/>
            </a:xfrm>
            <a:prstGeom prst="rect">
              <a:avLst/>
            </a:prstGeom>
            <a:noFill/>
            <a:ln>
              <a:noFill/>
            </a:ln>
          </p:spPr>
          <p:txBody>
            <a:bodyPr anchorCtr="0" anchor="ctr" bIns="0" lIns="161275" spcFirstLastPara="1" rIns="161275" wrap="square" tIns="0">
              <a:noAutofit/>
            </a:bodyPr>
            <a:lstStyle/>
            <a:p>
              <a:pPr indent="0" lvl="0" marL="0" marR="0" rtl="0" algn="l">
                <a:lnSpc>
                  <a:spcPct val="90000"/>
                </a:lnSpc>
                <a:spcBef>
                  <a:spcPts val="0"/>
                </a:spcBef>
                <a:spcAft>
                  <a:spcPts val="0"/>
                </a:spcAft>
                <a:buClr>
                  <a:schemeClr val="lt1"/>
                </a:buClr>
                <a:buSzPts val="1200"/>
                <a:buFont typeface="Calibri"/>
                <a:buNone/>
              </a:pPr>
              <a:r>
                <a:rPr b="0" i="0" lang="en-US" sz="1200" u="none" cap="none" strike="noStrike">
                  <a:solidFill>
                    <a:schemeClr val="lt1"/>
                  </a:solidFill>
                  <a:latin typeface="Calibri"/>
                  <a:ea typeface="Calibri"/>
                  <a:cs typeface="Calibri"/>
                  <a:sym typeface="Calibri"/>
                </a:rPr>
                <a:t>The first character of the variable name must be a letter and not a digit. The underscore is also a legal first character, but it is not recommended at the beginning of a name.</a:t>
              </a:r>
              <a:endParaRPr b="0" i="0" sz="1200" u="none" cap="none" strike="noStrike">
                <a:solidFill>
                  <a:schemeClr val="lt1"/>
                </a:solidFill>
                <a:latin typeface="Calibri"/>
                <a:ea typeface="Calibri"/>
                <a:cs typeface="Calibri"/>
                <a:sym typeface="Calibri"/>
              </a:endParaRPr>
            </a:p>
          </p:txBody>
        </p:sp>
        <p:sp>
          <p:nvSpPr>
            <p:cNvPr id="152" name="Google Shape;152;p9"/>
            <p:cNvSpPr/>
            <p:nvPr/>
          </p:nvSpPr>
          <p:spPr>
            <a:xfrm>
              <a:off x="0" y="2653343"/>
              <a:ext cx="6096000" cy="277200"/>
            </a:xfrm>
            <a:prstGeom prst="rect">
              <a:avLst/>
            </a:prstGeom>
            <a:solidFill>
              <a:schemeClr val="lt1">
                <a:alpha val="89803"/>
              </a:schemeClr>
            </a:solidFill>
            <a:ln cap="flat" cmpd="sng" w="254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9"/>
            <p:cNvSpPr/>
            <p:nvPr/>
          </p:nvSpPr>
          <p:spPr>
            <a:xfrm>
              <a:off x="304502" y="1974301"/>
              <a:ext cx="4263032" cy="841401"/>
            </a:xfrm>
            <a:prstGeom prst="roundRect">
              <a:avLst>
                <a:gd fmla="val 16667"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9"/>
            <p:cNvSpPr txBox="1"/>
            <p:nvPr/>
          </p:nvSpPr>
          <p:spPr>
            <a:xfrm>
              <a:off x="345576" y="2015375"/>
              <a:ext cx="4180884" cy="759253"/>
            </a:xfrm>
            <a:prstGeom prst="rect">
              <a:avLst/>
            </a:prstGeom>
            <a:noFill/>
            <a:ln>
              <a:noFill/>
            </a:ln>
          </p:spPr>
          <p:txBody>
            <a:bodyPr anchorCtr="0" anchor="ctr" bIns="0" lIns="161275" spcFirstLastPara="1" rIns="161275" wrap="square" tIns="0">
              <a:noAutofit/>
            </a:bodyPr>
            <a:lstStyle/>
            <a:p>
              <a:pPr indent="0" lvl="0" marL="0" marR="0" rtl="0" algn="l">
                <a:lnSpc>
                  <a:spcPct val="90000"/>
                </a:lnSpc>
                <a:spcBef>
                  <a:spcPts val="0"/>
                </a:spcBef>
                <a:spcAft>
                  <a:spcPts val="0"/>
                </a:spcAft>
                <a:buClr>
                  <a:schemeClr val="lt1"/>
                </a:buClr>
                <a:buSzPts val="1200"/>
                <a:buFont typeface="Calibri"/>
                <a:buNone/>
              </a:pPr>
              <a:r>
                <a:rPr b="0" i="0" lang="en-US" sz="1200" u="none" cap="none" strike="noStrike">
                  <a:solidFill>
                    <a:schemeClr val="lt1"/>
                  </a:solidFill>
                  <a:latin typeface="Calibri"/>
                  <a:ea typeface="Calibri"/>
                  <a:cs typeface="Calibri"/>
                  <a:sym typeface="Calibri"/>
                </a:rPr>
                <a:t>C# is a case-sensitive language; hence, variable names count and Count refer to two different variables.</a:t>
              </a:r>
              <a:endParaRPr b="0" i="0" sz="1200" u="none" cap="none" strike="noStrike">
                <a:solidFill>
                  <a:schemeClr val="lt1"/>
                </a:solidFill>
                <a:latin typeface="Calibri"/>
                <a:ea typeface="Calibri"/>
                <a:cs typeface="Calibri"/>
                <a:sym typeface="Calibri"/>
              </a:endParaRPr>
            </a:p>
          </p:txBody>
        </p:sp>
        <p:sp>
          <p:nvSpPr>
            <p:cNvPr id="155" name="Google Shape;155;p9"/>
            <p:cNvSpPr/>
            <p:nvPr/>
          </p:nvSpPr>
          <p:spPr>
            <a:xfrm>
              <a:off x="0" y="3746673"/>
              <a:ext cx="6096000" cy="277200"/>
            </a:xfrm>
            <a:prstGeom prst="rect">
              <a:avLst/>
            </a:prstGeom>
            <a:solidFill>
              <a:schemeClr val="lt1">
                <a:alpha val="89803"/>
              </a:schemeClr>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9"/>
            <p:cNvSpPr/>
            <p:nvPr/>
          </p:nvSpPr>
          <p:spPr>
            <a:xfrm>
              <a:off x="380999" y="3022600"/>
              <a:ext cx="4263032" cy="919090"/>
            </a:xfrm>
            <a:prstGeom prst="roundRect">
              <a:avLst>
                <a:gd fmla="val 16667"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9"/>
            <p:cNvSpPr txBox="1"/>
            <p:nvPr/>
          </p:nvSpPr>
          <p:spPr>
            <a:xfrm>
              <a:off x="425865" y="3067466"/>
              <a:ext cx="4173300" cy="829358"/>
            </a:xfrm>
            <a:prstGeom prst="rect">
              <a:avLst/>
            </a:prstGeom>
            <a:noFill/>
            <a:ln>
              <a:noFill/>
            </a:ln>
          </p:spPr>
          <p:txBody>
            <a:bodyPr anchorCtr="0" anchor="ctr" bIns="0" lIns="161275" spcFirstLastPara="1" rIns="161275" wrap="square" tIns="0">
              <a:noAutofit/>
            </a:bodyPr>
            <a:lstStyle/>
            <a:p>
              <a:pPr indent="0" lvl="0" marL="0" marR="0" rtl="0" algn="l">
                <a:lnSpc>
                  <a:spcPct val="90000"/>
                </a:lnSpc>
                <a:spcBef>
                  <a:spcPts val="0"/>
                </a:spcBef>
                <a:spcAft>
                  <a:spcPts val="0"/>
                </a:spcAft>
                <a:buClr>
                  <a:schemeClr val="lt1"/>
                </a:buClr>
                <a:buSzPts val="1200"/>
                <a:buFont typeface="Calibri"/>
                <a:buNone/>
              </a:pPr>
              <a:r>
                <a:rPr b="0" i="0" lang="en-US" sz="1200" u="none" cap="none" strike="noStrike">
                  <a:solidFill>
                    <a:schemeClr val="lt1"/>
                  </a:solidFill>
                  <a:latin typeface="Calibri"/>
                  <a:ea typeface="Calibri"/>
                  <a:cs typeface="Calibri"/>
                  <a:sym typeface="Calibri"/>
                </a:rPr>
                <a:t>C# keywords cannot be used as variable names. If you still need to use a C# keyword, prefix it with the ‘@’ symbol</a:t>
              </a:r>
              <a:r>
                <a:rPr b="0" i="0" lang="en-US" sz="1100" u="none" cap="none" strike="noStrike">
                  <a:solidFill>
                    <a:schemeClr val="lt1"/>
                  </a:solidFill>
                  <a:latin typeface="Calibri"/>
                  <a:ea typeface="Calibri"/>
                  <a:cs typeface="Calibri"/>
                  <a:sym typeface="Calibri"/>
                </a:rPr>
                <a:t>.</a:t>
              </a:r>
              <a:endParaRPr b="0" i="0" sz="1100" u="none" cap="none" strike="noStrike">
                <a:solidFill>
                  <a:schemeClr val="lt1"/>
                </a:solidFill>
                <a:latin typeface="Calibri"/>
                <a:ea typeface="Calibri"/>
                <a:cs typeface="Calibri"/>
                <a:sym typeface="Calibri"/>
              </a:endParaRPr>
            </a:p>
          </p:txBody>
        </p:sp>
      </p:grpSp>
      <p:sp>
        <p:nvSpPr>
          <p:cNvPr id="158" name="Google Shape;158;p9"/>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Lại Đức Chung</dc:creator>
</cp:coreProperties>
</file>